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58" r:id="rId6"/>
    <p:sldId id="267" r:id="rId7"/>
    <p:sldId id="268" r:id="rId8"/>
    <p:sldId id="269" r:id="rId9"/>
    <p:sldId id="259" r:id="rId10"/>
    <p:sldId id="270" r:id="rId11"/>
    <p:sldId id="264" r:id="rId12"/>
    <p:sldId id="260" r:id="rId13"/>
    <p:sldId id="272" r:id="rId14"/>
    <p:sldId id="273" r:id="rId15"/>
    <p:sldId id="274"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CA88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cxnSp>
        <p:nvCxnSpPr>
          <p:cNvPr id="7" name="6 Conector recto"/>
          <p:cNvCxnSpPr/>
          <p:nvPr userDrawn="1"/>
        </p:nvCxnSpPr>
        <p:spPr>
          <a:xfrm>
            <a:off x="467544" y="6093296"/>
            <a:ext cx="4968552"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pic>
        <p:nvPicPr>
          <p:cNvPr id="9" name="8 Imagen" descr="Logo.png"/>
          <p:cNvPicPr>
            <a:picLocks noChangeAspect="1"/>
          </p:cNvPicPr>
          <p:nvPr userDrawn="1"/>
        </p:nvPicPr>
        <p:blipFill>
          <a:blip r:embed="rId2" cstate="print"/>
          <a:stretch>
            <a:fillRect/>
          </a:stretch>
        </p:blipFill>
        <p:spPr>
          <a:xfrm>
            <a:off x="467544" y="6237312"/>
            <a:ext cx="1405534" cy="53132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4" name="3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477485-D609-4A5B-B242-649C88926076}" type="datetimeFigureOut">
              <a:rPr lang="es-ES" smtClean="0"/>
              <a:pPr/>
              <a:t>18/06/2015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DAB9CED-1C4E-4BBF-8369-B7BE830C6C9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477485-D609-4A5B-B242-649C88926076}" type="datetimeFigureOut">
              <a:rPr lang="es-ES" smtClean="0"/>
              <a:pPr/>
              <a:t>18/06/2015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B9CED-1C4E-4BBF-8369-B7BE830C6C9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twitter.com/EconsultoriaNet" TargetMode="External"/><Relationship Id="rId2" Type="http://schemas.openxmlformats.org/officeDocument/2006/relationships/hyperlink" Target="https://www.facebook.com/EconsultoriaNet"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467544" y="332656"/>
            <a:ext cx="8280920" cy="583264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6" name="5 Imagen" descr="Logo.png"/>
          <p:cNvPicPr>
            <a:picLocks noChangeAspect="1"/>
          </p:cNvPicPr>
          <p:nvPr/>
        </p:nvPicPr>
        <p:blipFill>
          <a:blip r:embed="rId2" cstate="print"/>
          <a:stretch>
            <a:fillRect/>
          </a:stretch>
        </p:blipFill>
        <p:spPr>
          <a:xfrm>
            <a:off x="3851920" y="5013176"/>
            <a:ext cx="2088232" cy="789397"/>
          </a:xfrm>
          <a:prstGeom prst="rect">
            <a:avLst/>
          </a:prstGeom>
        </p:spPr>
      </p:pic>
      <p:sp>
        <p:nvSpPr>
          <p:cNvPr id="7" name="6 CuadroTexto"/>
          <p:cNvSpPr txBox="1"/>
          <p:nvPr/>
        </p:nvSpPr>
        <p:spPr>
          <a:xfrm>
            <a:off x="1763688" y="1988840"/>
            <a:ext cx="6624736" cy="2308324"/>
          </a:xfrm>
          <a:prstGeom prst="rect">
            <a:avLst/>
          </a:prstGeom>
          <a:noFill/>
        </p:spPr>
        <p:txBody>
          <a:bodyPr wrap="square" rtlCol="0">
            <a:spAutoFit/>
          </a:bodyPr>
          <a:lstStyle/>
          <a:p>
            <a:r>
              <a:rPr lang="es-ES_tradnl" sz="4800" b="1" dirty="0" smtClean="0">
                <a:solidFill>
                  <a:schemeClr val="bg1"/>
                </a:solidFill>
              </a:rPr>
              <a:t>Manual </a:t>
            </a:r>
          </a:p>
          <a:p>
            <a:r>
              <a:rPr lang="es-ES_tradnl" sz="4800" b="1" dirty="0" smtClean="0">
                <a:solidFill>
                  <a:schemeClr val="bg1"/>
                </a:solidFill>
              </a:rPr>
              <a:t>de Herramientas para el </a:t>
            </a:r>
            <a:r>
              <a:rPr lang="es-ES_tradnl" sz="4800" b="1" dirty="0" err="1" smtClean="0">
                <a:solidFill>
                  <a:schemeClr val="bg1"/>
                </a:solidFill>
              </a:rPr>
              <a:t>Community</a:t>
            </a:r>
            <a:r>
              <a:rPr lang="es-ES_tradnl" sz="4800" b="1" dirty="0" smtClean="0">
                <a:solidFill>
                  <a:schemeClr val="bg1"/>
                </a:solidFill>
              </a:rPr>
              <a:t> Manager</a:t>
            </a:r>
            <a:endParaRPr lang="es-ES" sz="4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5 Imagen" descr="Untitled Infographic 3.png"/>
          <p:cNvPicPr>
            <a:picLocks noChangeAspect="1"/>
          </p:cNvPicPr>
          <p:nvPr/>
        </p:nvPicPr>
        <p:blipFill>
          <a:blip r:embed="rId2" cstate="print"/>
          <a:stretch>
            <a:fillRect/>
          </a:stretch>
        </p:blipFill>
        <p:spPr>
          <a:xfrm>
            <a:off x="611560" y="-83306"/>
            <a:ext cx="1368152" cy="1520977"/>
          </a:xfrm>
          <a:prstGeom prst="rect">
            <a:avLst/>
          </a:prstGeo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CONTENIDOS</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467544" y="1412777"/>
            <a:ext cx="8208912" cy="4770537"/>
          </a:xfrm>
          <a:prstGeom prst="rect">
            <a:avLst/>
          </a:prstGeom>
        </p:spPr>
        <p:txBody>
          <a:bodyPr wrap="square" numCol="2" spcCol="252000">
            <a:spAutoFit/>
          </a:bodyPr>
          <a:lstStyle/>
          <a:p>
            <a:r>
              <a:rPr lang="es-ES" sz="1600" b="1" dirty="0" err="1" smtClean="0">
                <a:solidFill>
                  <a:srgbClr val="00B0F0"/>
                </a:solidFill>
                <a:latin typeface="Arial" pitchFamily="34" charset="0"/>
                <a:cs typeface="Arial" pitchFamily="34" charset="0"/>
              </a:rPr>
              <a:t>Piktochart</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Herramienta para crear infografías.</a:t>
            </a:r>
          </a:p>
          <a:p>
            <a:endParaRPr lang="es-ES" sz="1600" dirty="0" smtClean="0">
              <a:latin typeface="Arial" pitchFamily="34" charset="0"/>
              <a:cs typeface="Arial" pitchFamily="34" charset="0"/>
            </a:endParaRPr>
          </a:p>
          <a:p>
            <a:r>
              <a:rPr lang="es-ES" sz="1600" b="1" dirty="0" smtClean="0">
                <a:solidFill>
                  <a:srgbClr val="00B0F0"/>
                </a:solidFill>
                <a:latin typeface="Arial" pitchFamily="34" charset="0"/>
                <a:cs typeface="Arial" pitchFamily="34" charset="0"/>
              </a:rPr>
              <a:t>Infogr.am</a:t>
            </a:r>
          </a:p>
          <a:p>
            <a:r>
              <a:rPr lang="es-ES" sz="1600" dirty="0" smtClean="0">
                <a:latin typeface="Arial" pitchFamily="34" charset="0"/>
                <a:cs typeface="Arial" pitchFamily="34" charset="0"/>
              </a:rPr>
              <a:t>Otra herramienta de creación de infografías.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Canva</a:t>
            </a:r>
            <a:r>
              <a:rPr lang="es-ES" sz="1600" b="1" dirty="0" smtClean="0">
                <a:solidFill>
                  <a:srgbClr val="00B0F0"/>
                </a:solidFill>
                <a:latin typeface="Arial" pitchFamily="34" charset="0"/>
                <a:cs typeface="Arial" pitchFamily="34" charset="0"/>
              </a:rPr>
              <a:t> y </a:t>
            </a:r>
            <a:r>
              <a:rPr lang="es-ES" sz="1600" b="1" dirty="0" err="1" smtClean="0">
                <a:solidFill>
                  <a:srgbClr val="00B0F0"/>
                </a:solidFill>
                <a:latin typeface="Arial" pitchFamily="34" charset="0"/>
                <a:cs typeface="Arial" pitchFamily="34" charset="0"/>
              </a:rPr>
              <a:t>PicMonkey</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Herramientas para crear gráficas muy atractivas que vienen con plantillas y así no tener que saber de diseño y crear algo aceptable.</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Powtoon</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Para crear vídeos </a:t>
            </a:r>
            <a:r>
              <a:rPr lang="es-ES" sz="1600" dirty="0" err="1" smtClean="0">
                <a:latin typeface="Arial" pitchFamily="34" charset="0"/>
                <a:cs typeface="Arial" pitchFamily="34" charset="0"/>
              </a:rPr>
              <a:t>infográficos</a:t>
            </a:r>
            <a:r>
              <a:rPr lang="es-ES" sz="1600" dirty="0" smtClean="0">
                <a:latin typeface="Arial" pitchFamily="34" charset="0"/>
                <a:cs typeface="Arial" pitchFamily="34" charset="0"/>
              </a:rPr>
              <a:t>.</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Googomi</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Es una excelente herramienta para poder</a:t>
            </a:r>
          </a:p>
          <a:p>
            <a:r>
              <a:rPr lang="es-ES" sz="1600" dirty="0" smtClean="0">
                <a:latin typeface="Arial" pitchFamily="34" charset="0"/>
                <a:cs typeface="Arial" pitchFamily="34" charset="0"/>
              </a:rPr>
              <a:t>generar un RSS de todas las publicaciones que realizamos en nuestro perfil y así hacérselas llegar a los usuarios que no están registrado en esta red sociales. Esta herramienta es muy simple, y nos permite llegar hacia más usuarios, a pesar de que no estén activos en la red.</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Notegraphy</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Crea contenidos con textos y diseños</a:t>
            </a:r>
          </a:p>
          <a:p>
            <a:r>
              <a:rPr lang="es-ES" sz="1600" dirty="0" smtClean="0">
                <a:latin typeface="Arial" pitchFamily="34" charset="0"/>
                <a:cs typeface="Arial" pitchFamily="34" charset="0"/>
              </a:rPr>
              <a:t>atractivos para luego compartirlos en</a:t>
            </a:r>
          </a:p>
          <a:p>
            <a:r>
              <a:rPr lang="es-ES" sz="1600" b="1" dirty="0" err="1" smtClean="0">
                <a:latin typeface="Arial" pitchFamily="34" charset="0"/>
                <a:cs typeface="Arial" pitchFamily="34" charset="0"/>
              </a:rPr>
              <a:t>Instagram</a:t>
            </a:r>
            <a:r>
              <a:rPr lang="es-ES" sz="1600" dirty="0" smtClean="0">
                <a:latin typeface="Arial" pitchFamily="34" charset="0"/>
                <a:cs typeface="Arial" pitchFamily="34" charset="0"/>
              </a:rPr>
              <a:t>. No vuelvas a compartir</a:t>
            </a:r>
          </a:p>
          <a:p>
            <a:r>
              <a:rPr lang="es-ES" sz="1600" dirty="0" smtClean="0">
                <a:latin typeface="Arial" pitchFamily="34" charset="0"/>
                <a:cs typeface="Arial" pitchFamily="34" charset="0"/>
              </a:rPr>
              <a:t>una frase célebre con una</a:t>
            </a:r>
          </a:p>
          <a:p>
            <a:r>
              <a:rPr lang="es-ES" sz="1600" dirty="0" smtClean="0">
                <a:latin typeface="Arial" pitchFamily="34" charset="0"/>
                <a:cs typeface="Arial" pitchFamily="34" charset="0"/>
              </a:rPr>
              <a:t>herramienta básica, con </a:t>
            </a:r>
            <a:r>
              <a:rPr lang="es-ES" sz="1600" dirty="0" err="1" smtClean="0">
                <a:latin typeface="Arial" pitchFamily="34" charset="0"/>
                <a:cs typeface="Arial" pitchFamily="34" charset="0"/>
              </a:rPr>
              <a:t>Notegraphy</a:t>
            </a:r>
            <a:endParaRPr lang="es-ES" sz="1600" dirty="0" smtClean="0">
              <a:latin typeface="Arial" pitchFamily="34" charset="0"/>
              <a:cs typeface="Arial" pitchFamily="34" charset="0"/>
            </a:endParaRPr>
          </a:p>
          <a:p>
            <a:r>
              <a:rPr lang="es-ES" sz="1600" dirty="0" smtClean="0">
                <a:latin typeface="Arial" pitchFamily="34" charset="0"/>
                <a:cs typeface="Arial" pitchFamily="34" charset="0"/>
              </a:rPr>
              <a:t>tus contenidos pueden ser muy</a:t>
            </a:r>
          </a:p>
          <a:p>
            <a:r>
              <a:rPr lang="es-ES" sz="1600" dirty="0" smtClean="0">
                <a:latin typeface="Arial" pitchFamily="34" charset="0"/>
                <a:cs typeface="Arial" pitchFamily="34" charset="0"/>
              </a:rPr>
              <a:t>divertidos.</a:t>
            </a:r>
          </a:p>
          <a:p>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5 Imagen" descr="Untitled Infographic 3.png"/>
          <p:cNvPicPr>
            <a:picLocks noChangeAspect="1"/>
          </p:cNvPicPr>
          <p:nvPr/>
        </p:nvPicPr>
        <p:blipFill>
          <a:blip r:embed="rId2" cstate="print"/>
          <a:stretch>
            <a:fillRect/>
          </a:stretch>
        </p:blipFill>
        <p:spPr>
          <a:xfrm>
            <a:off x="611560" y="-83306"/>
            <a:ext cx="1368152" cy="1520977"/>
          </a:xfrm>
          <a:prstGeom prst="rect">
            <a:avLst/>
          </a:prstGeo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CONTENIDOS</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6 Marcador de contenido"/>
          <p:cNvSpPr>
            <a:spLocks noGrp="1"/>
          </p:cNvSpPr>
          <p:nvPr>
            <p:ph type="subTitle" idx="1"/>
          </p:nvPr>
        </p:nvSpPr>
        <p:spPr>
          <a:xfrm>
            <a:off x="539552" y="1484784"/>
            <a:ext cx="8064896" cy="4536504"/>
          </a:xfrm>
        </p:spPr>
        <p:txBody>
          <a:bodyPr numCol="2" spcCol="252000">
            <a:noAutofit/>
          </a:bodyPr>
          <a:lstStyle/>
          <a:p>
            <a:pPr algn="l">
              <a:buNone/>
            </a:pPr>
            <a:r>
              <a:rPr lang="es-ES" sz="1600" b="1" dirty="0" err="1" smtClean="0">
                <a:solidFill>
                  <a:srgbClr val="00B0F0"/>
                </a:solidFill>
                <a:latin typeface="Arial" pitchFamily="34" charset="0"/>
                <a:cs typeface="Arial" pitchFamily="34" charset="0"/>
              </a:rPr>
              <a:t>Googomi</a:t>
            </a:r>
            <a:endParaRPr lang="es-ES" sz="1600" b="1" dirty="0" smtClean="0">
              <a:solidFill>
                <a:srgbClr val="00B0F0"/>
              </a:solidFill>
              <a:latin typeface="Arial" pitchFamily="34" charset="0"/>
              <a:cs typeface="Arial" pitchFamily="34" charset="0"/>
            </a:endParaRPr>
          </a:p>
          <a:p>
            <a:pPr algn="l">
              <a:buNone/>
            </a:pPr>
            <a:r>
              <a:rPr lang="es-ES" sz="1600" dirty="0" smtClean="0">
                <a:solidFill>
                  <a:schemeClr val="tx1"/>
                </a:solidFill>
                <a:latin typeface="Arial" pitchFamily="34" charset="0"/>
                <a:cs typeface="Arial" pitchFamily="34" charset="0"/>
              </a:rPr>
              <a:t>Genera un RSS de todas las publicaciones que realizas en tu perfil y así hacérselas llegar a los usuarios que no están registrados en esta red sociales. Podrás llegar hacia más usuarios, a pesar de que no estén activos en la red.</a:t>
            </a:r>
          </a:p>
          <a:p>
            <a:pPr algn="l">
              <a:buNone/>
            </a:pPr>
            <a:endParaRPr lang="es-ES" sz="1600" dirty="0" smtClean="0">
              <a:latin typeface="Arial" pitchFamily="34" charset="0"/>
              <a:cs typeface="Arial" pitchFamily="34" charset="0"/>
            </a:endParaRPr>
          </a:p>
          <a:p>
            <a:pPr algn="l">
              <a:buNone/>
            </a:pPr>
            <a:r>
              <a:rPr lang="es-ES" sz="1600" b="1" dirty="0" err="1" smtClean="0">
                <a:solidFill>
                  <a:srgbClr val="00B0F0"/>
                </a:solidFill>
                <a:latin typeface="Arial" pitchFamily="34" charset="0"/>
                <a:cs typeface="Arial" pitchFamily="34" charset="0"/>
              </a:rPr>
              <a:t>Storify</a:t>
            </a:r>
            <a:endParaRPr lang="es-ES" sz="1600" b="1" dirty="0" smtClean="0">
              <a:solidFill>
                <a:srgbClr val="00B0F0"/>
              </a:solidFill>
              <a:latin typeface="Arial" pitchFamily="34" charset="0"/>
              <a:cs typeface="Arial" pitchFamily="34" charset="0"/>
            </a:endParaRPr>
          </a:p>
          <a:p>
            <a:pPr marL="0" indent="0" algn="l">
              <a:buNone/>
            </a:pPr>
            <a:r>
              <a:rPr lang="es-ES" sz="1600" dirty="0" smtClean="0">
                <a:solidFill>
                  <a:schemeClr val="tx1"/>
                </a:solidFill>
                <a:latin typeface="Arial" pitchFamily="34" charset="0"/>
                <a:cs typeface="Arial" pitchFamily="34" charset="0"/>
              </a:rPr>
              <a:t>Una herramienta para recopilar contenido de redes sociales que luego puedes mostrar en un sólo lugar. Es ideal para periodistas o recopilar hitos</a:t>
            </a:r>
          </a:p>
          <a:p>
            <a:pPr marL="0" indent="0" algn="l">
              <a:buNone/>
            </a:pPr>
            <a:r>
              <a:rPr lang="es-ES" sz="1600" dirty="0" smtClean="0">
                <a:solidFill>
                  <a:schemeClr val="tx1"/>
                </a:solidFill>
                <a:latin typeface="Arial" pitchFamily="34" charset="0"/>
                <a:cs typeface="Arial" pitchFamily="34" charset="0"/>
              </a:rPr>
              <a:t>online.</a:t>
            </a:r>
          </a:p>
          <a:p>
            <a:pPr marL="0" indent="0" algn="l">
              <a:buNone/>
            </a:pPr>
            <a:endParaRPr lang="es-ES" sz="1600" dirty="0" smtClean="0">
              <a:latin typeface="Arial" pitchFamily="34" charset="0"/>
              <a:cs typeface="Arial" pitchFamily="34" charset="0"/>
            </a:endParaRPr>
          </a:p>
          <a:p>
            <a:pPr marL="0" indent="0" algn="l">
              <a:buNone/>
            </a:pPr>
            <a:endParaRPr lang="es-ES" sz="1600" dirty="0" smtClean="0">
              <a:latin typeface="Arial" pitchFamily="34" charset="0"/>
              <a:cs typeface="Arial" pitchFamily="34" charset="0"/>
            </a:endParaRPr>
          </a:p>
          <a:p>
            <a:pPr marL="0" indent="0" algn="l">
              <a:buNone/>
            </a:pPr>
            <a:r>
              <a:rPr lang="es-ES" sz="1600" b="1" dirty="0" err="1" smtClean="0">
                <a:solidFill>
                  <a:srgbClr val="00B0F0"/>
                </a:solidFill>
                <a:latin typeface="Arial" pitchFamily="34" charset="0"/>
                <a:cs typeface="Arial" pitchFamily="34" charset="0"/>
              </a:rPr>
              <a:t>Freepik</a:t>
            </a:r>
            <a:endParaRPr lang="es-ES" sz="1600" b="1" dirty="0" smtClean="0">
              <a:solidFill>
                <a:srgbClr val="00B0F0"/>
              </a:solidFill>
              <a:latin typeface="Arial" pitchFamily="34" charset="0"/>
              <a:cs typeface="Arial" pitchFamily="34" charset="0"/>
            </a:endParaRPr>
          </a:p>
          <a:p>
            <a:pPr marL="0" indent="0" algn="l">
              <a:buNone/>
            </a:pPr>
            <a:r>
              <a:rPr lang="es-ES" sz="1600" dirty="0" smtClean="0">
                <a:solidFill>
                  <a:schemeClr val="tx1"/>
                </a:solidFill>
                <a:latin typeface="Arial" pitchFamily="34" charset="0"/>
                <a:cs typeface="Arial" pitchFamily="34" charset="0"/>
              </a:rPr>
              <a:t>Encuentra imágenes vectoriales  e imágenes. Muchas de ellas gratuitas.</a:t>
            </a:r>
          </a:p>
          <a:p>
            <a:pPr marL="0" indent="0" algn="l">
              <a:buNone/>
            </a:pPr>
            <a:endParaRPr lang="es-ES" sz="1600" dirty="0" smtClean="0">
              <a:latin typeface="Arial" pitchFamily="34" charset="0"/>
              <a:cs typeface="Arial" pitchFamily="34" charset="0"/>
            </a:endParaRPr>
          </a:p>
          <a:p>
            <a:pPr marL="0" indent="0" algn="l">
              <a:buNone/>
            </a:pPr>
            <a:r>
              <a:rPr lang="es-ES" sz="1600" b="1" dirty="0" err="1" smtClean="0">
                <a:solidFill>
                  <a:srgbClr val="00B0F0"/>
                </a:solidFill>
                <a:latin typeface="Arial" pitchFamily="34" charset="0"/>
                <a:cs typeface="Arial" pitchFamily="34" charset="0"/>
              </a:rPr>
              <a:t>Qzzr</a:t>
            </a:r>
            <a:endParaRPr lang="es-ES" sz="1600" b="1" dirty="0" smtClean="0">
              <a:solidFill>
                <a:srgbClr val="00B0F0"/>
              </a:solidFill>
              <a:latin typeface="Arial" pitchFamily="34" charset="0"/>
              <a:cs typeface="Arial" pitchFamily="34" charset="0"/>
            </a:endParaRPr>
          </a:p>
          <a:p>
            <a:pPr marL="0" indent="0" algn="l">
              <a:buNone/>
            </a:pPr>
            <a:r>
              <a:rPr lang="es-ES" sz="1600" dirty="0" smtClean="0">
                <a:solidFill>
                  <a:schemeClr val="tx1"/>
                </a:solidFill>
                <a:latin typeface="Arial" pitchFamily="34" charset="0"/>
                <a:cs typeface="Arial" pitchFamily="34" charset="0"/>
              </a:rPr>
              <a:t>Herramienta para crear cuestionarios y test. </a:t>
            </a:r>
          </a:p>
          <a:p>
            <a:pPr marL="0" indent="0" algn="l">
              <a:buNone/>
            </a:pPr>
            <a:endParaRPr lang="es-ES" sz="1600" dirty="0" smtClean="0">
              <a:latin typeface="Arial" pitchFamily="34" charset="0"/>
              <a:cs typeface="Arial" pitchFamily="34" charset="0"/>
            </a:endParaRPr>
          </a:p>
          <a:p>
            <a:pPr algn="l">
              <a:buNone/>
            </a:pPr>
            <a:endParaRPr lang="es-E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467544" y="1412777"/>
            <a:ext cx="8208912" cy="5509200"/>
          </a:xfrm>
          <a:prstGeom prst="rect">
            <a:avLst/>
          </a:prstGeom>
        </p:spPr>
        <p:txBody>
          <a:bodyPr wrap="square" numCol="2" spcCol="252000">
            <a:spAutoFit/>
          </a:bodyPr>
          <a:lstStyle/>
          <a:p>
            <a:pPr algn="just">
              <a:buNone/>
            </a:pPr>
            <a:r>
              <a:rPr lang="es-ES" sz="1600" b="1" dirty="0" err="1" smtClean="0">
                <a:solidFill>
                  <a:srgbClr val="00B0F0"/>
                </a:solidFill>
                <a:latin typeface="Arial" pitchFamily="34" charset="0"/>
                <a:cs typeface="Arial" pitchFamily="34" charset="0"/>
              </a:rPr>
              <a:t>Feedly</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Un lector de RSS para conocer todas las novedades de tu negocio o sector.</a:t>
            </a:r>
          </a:p>
          <a:p>
            <a:pPr algn="just"/>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Hootsuite</a:t>
            </a:r>
            <a:r>
              <a:rPr lang="es-ES" sz="1600" b="1" dirty="0" smtClean="0">
                <a:solidFill>
                  <a:srgbClr val="00B0F0"/>
                </a:solidFill>
                <a:latin typeface="Arial" pitchFamily="34" charset="0"/>
                <a:cs typeface="Arial" pitchFamily="34" charset="0"/>
              </a:rPr>
              <a:t> y </a:t>
            </a:r>
            <a:r>
              <a:rPr lang="es-ES" sz="1600" b="1" dirty="0" err="1" smtClean="0">
                <a:solidFill>
                  <a:srgbClr val="00B0F0"/>
                </a:solidFill>
                <a:latin typeface="Arial" pitchFamily="34" charset="0"/>
                <a:cs typeface="Arial" pitchFamily="34" charset="0"/>
              </a:rPr>
              <a:t>TweetDeck</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Son dos herramientas muy útiles para gestionar tus redes sociales en un solo lugar. Además te permite programar tus contenidos en cada una de ellas. </a:t>
            </a:r>
          </a:p>
          <a:p>
            <a:pPr algn="just"/>
            <a:endParaRPr lang="es-ES" sz="1600" dirty="0" smtClean="0">
              <a:latin typeface="Arial" pitchFamily="34" charset="0"/>
              <a:cs typeface="Arial" pitchFamily="34" charset="0"/>
            </a:endParaRPr>
          </a:p>
          <a:p>
            <a:pPr algn="just"/>
            <a:r>
              <a:rPr lang="es-ES" sz="1600" b="1" dirty="0" smtClean="0">
                <a:solidFill>
                  <a:srgbClr val="00B0F0"/>
                </a:solidFill>
                <a:latin typeface="Arial" pitchFamily="34" charset="0"/>
                <a:cs typeface="Arial" pitchFamily="34" charset="0"/>
              </a:rPr>
              <a:t>Buffer</a:t>
            </a:r>
          </a:p>
          <a:p>
            <a:pPr algn="just"/>
            <a:r>
              <a:rPr lang="es-ES" sz="1600" dirty="0" smtClean="0">
                <a:latin typeface="Arial" pitchFamily="34" charset="0"/>
                <a:cs typeface="Arial" pitchFamily="34" charset="0"/>
              </a:rPr>
              <a:t>También permite programar tus contenidos a unas determinadas horas. </a:t>
            </a:r>
          </a:p>
          <a:p>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SocialBro</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Una herramienta muy útil para conocer la mejor hora para</a:t>
            </a:r>
            <a:r>
              <a:rPr lang="es-ES" sz="1600" b="1" dirty="0" smtClean="0">
                <a:latin typeface="Arial" pitchFamily="34" charset="0"/>
                <a:cs typeface="Arial" pitchFamily="34" charset="0"/>
              </a:rPr>
              <a:t> </a:t>
            </a:r>
            <a:r>
              <a:rPr lang="es-ES" sz="1600" b="1" dirty="0" err="1" smtClean="0">
                <a:latin typeface="Arial" pitchFamily="34" charset="0"/>
                <a:cs typeface="Arial" pitchFamily="34" charset="0"/>
              </a:rPr>
              <a:t>twittear</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según la actividad de tus usuarios. Además también </a:t>
            </a: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r>
              <a:rPr lang="es-ES" sz="1600" dirty="0" smtClean="0">
                <a:latin typeface="Arial" pitchFamily="34" charset="0"/>
                <a:cs typeface="Arial" pitchFamily="34" charset="0"/>
              </a:rPr>
              <a:t>te servirá para conocer a tus seguidores, quien te sigue, quien te deja de seguir….</a:t>
            </a:r>
          </a:p>
          <a:p>
            <a:pPr algn="just"/>
            <a:endParaRPr lang="es-ES" sz="1600" dirty="0" smtClean="0">
              <a:latin typeface="Arial" pitchFamily="34" charset="0"/>
              <a:cs typeface="Arial" pitchFamily="34" charset="0"/>
            </a:endParaRPr>
          </a:p>
          <a:p>
            <a:pPr algn="just"/>
            <a:r>
              <a:rPr lang="es-ES" sz="1600" b="1" dirty="0" smtClean="0">
                <a:solidFill>
                  <a:srgbClr val="00B0F0"/>
                </a:solidFill>
                <a:latin typeface="Arial" pitchFamily="34" charset="0"/>
                <a:cs typeface="Arial" pitchFamily="34" charset="0"/>
              </a:rPr>
              <a:t>IFTTT</a:t>
            </a:r>
          </a:p>
          <a:p>
            <a:pPr algn="just"/>
            <a:r>
              <a:rPr lang="es-ES" sz="1600" dirty="0" smtClean="0">
                <a:latin typeface="Arial" pitchFamily="34" charset="0"/>
                <a:cs typeface="Arial" pitchFamily="34" charset="0"/>
              </a:rPr>
              <a:t>Es una herramienta muy potente, te permite crear recetas para automatizar procesos y ahorrar de tiempo</a:t>
            </a:r>
          </a:p>
          <a:p>
            <a:pPr algn="just"/>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Evernote</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Te ayudará a mejorar tu productividad ya que puedes crear, archivar y recopilar cosas o contenidos para leer más tarde.</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Flipboard</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En formato de revista puedes leer con esta herramienta todos tus RSS.</a:t>
            </a:r>
          </a:p>
          <a:p>
            <a:endParaRPr lang="es-ES" sz="1600" dirty="0" smtClean="0">
              <a:latin typeface="Arial" pitchFamily="34" charset="0"/>
              <a:cs typeface="Arial" pitchFamily="34" charset="0"/>
            </a:endParaRPr>
          </a:p>
          <a:p>
            <a:pPr algn="just"/>
            <a:endParaRPr lang="es-ES" dirty="0" smtClean="0">
              <a:latin typeface="Arial" pitchFamily="34" charset="0"/>
              <a:cs typeface="Arial" pitchFamily="34" charset="0"/>
            </a:endParaRPr>
          </a:p>
          <a:p>
            <a:endParaRPr lang="es-ES" dirty="0" smtClean="0">
              <a:latin typeface="Arial" pitchFamily="34" charset="0"/>
              <a:cs typeface="Arial" pitchFamily="34" charset="0"/>
            </a:endParaRPr>
          </a:p>
          <a:p>
            <a:endParaRPr lang="es-ES" b="1" dirty="0" smtClean="0">
              <a:latin typeface="Arial" pitchFamily="34" charset="0"/>
              <a:cs typeface="Arial" pitchFamily="34" charset="0"/>
            </a:endParaRPr>
          </a:p>
          <a:p>
            <a:endParaRPr lang="es-ES" dirty="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10 Marcador de contenido" descr="Untitled Infographic4.png"/>
          <p:cNvPicPr>
            <a:picLocks noGrp="1" noChangeAspect="1"/>
          </p:cNvPicPr>
          <p:nvPr>
            <p:ph idx="4294967295"/>
          </p:nvPr>
        </p:nvPicPr>
        <p:blipFill>
          <a:blip r:embed="rId2" cstate="print"/>
          <a:stretch>
            <a:fillRect/>
          </a:stretch>
        </p:blipFill>
        <p:spPr>
          <a:xfrm>
            <a:off x="323503" y="44450"/>
            <a:ext cx="1800225" cy="1301750"/>
          </a:xfr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PRODUCTIVIDAD</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467544" y="1412777"/>
            <a:ext cx="8208912" cy="5509200"/>
          </a:xfrm>
          <a:prstGeom prst="rect">
            <a:avLst/>
          </a:prstGeom>
        </p:spPr>
        <p:txBody>
          <a:bodyPr wrap="square" numCol="2" spcCol="252000">
            <a:spAutoFit/>
          </a:bodyPr>
          <a:lstStyle/>
          <a:p>
            <a:r>
              <a:rPr lang="es-ES" sz="1600" b="1" dirty="0" smtClean="0">
                <a:solidFill>
                  <a:srgbClr val="00B0F0"/>
                </a:solidFill>
                <a:latin typeface="Arial" pitchFamily="34" charset="0"/>
                <a:cs typeface="Arial" pitchFamily="34" charset="0"/>
              </a:rPr>
              <a:t>Notificaciones de Google +</a:t>
            </a:r>
          </a:p>
          <a:p>
            <a:r>
              <a:rPr lang="es-ES" sz="1600" dirty="0" smtClean="0">
                <a:latin typeface="Arial" pitchFamily="34" charset="0"/>
                <a:cs typeface="Arial" pitchFamily="34" charset="0"/>
              </a:rPr>
              <a:t>Es una herramienta útil para ver nuestras </a:t>
            </a:r>
            <a:r>
              <a:rPr lang="pt-BR" sz="1600" dirty="0" err="1" smtClean="0">
                <a:latin typeface="Arial" pitchFamily="34" charset="0"/>
                <a:cs typeface="Arial" pitchFamily="34" charset="0"/>
              </a:rPr>
              <a:t>notificaciones</a:t>
            </a:r>
            <a:r>
              <a:rPr lang="pt-BR" sz="1600" dirty="0" smtClean="0">
                <a:latin typeface="Arial" pitchFamily="34" charset="0"/>
                <a:cs typeface="Arial" pitchFamily="34" charset="0"/>
              </a:rPr>
              <a:t> desde </a:t>
            </a:r>
            <a:r>
              <a:rPr lang="pt-BR" sz="1600" dirty="0" err="1" smtClean="0">
                <a:latin typeface="Arial" pitchFamily="34" charset="0"/>
                <a:cs typeface="Arial" pitchFamily="34" charset="0"/>
              </a:rPr>
              <a:t>nuestro</a:t>
            </a:r>
            <a:endParaRPr lang="pt-BR" sz="1600" dirty="0" smtClean="0">
              <a:latin typeface="Arial" pitchFamily="34" charset="0"/>
              <a:cs typeface="Arial" pitchFamily="34" charset="0"/>
            </a:endParaRPr>
          </a:p>
          <a:p>
            <a:r>
              <a:rPr lang="es-ES" sz="1600" dirty="0" smtClean="0">
                <a:latin typeface="Arial" pitchFamily="34" charset="0"/>
                <a:cs typeface="Arial" pitchFamily="34" charset="0"/>
              </a:rPr>
              <a:t>navegador, como si estuviéramos dentro de Google Plus, pero sin necesidad de tener que acceder a ella para gestionarlas o incluso comprobarlas.</a:t>
            </a:r>
          </a:p>
          <a:p>
            <a:endParaRPr lang="es-ES" sz="1600" dirty="0" smtClean="0">
              <a:latin typeface="Arial" pitchFamily="34" charset="0"/>
              <a:cs typeface="Arial" pitchFamily="34" charset="0"/>
            </a:endParaRPr>
          </a:p>
          <a:p>
            <a:r>
              <a:rPr lang="es-ES" sz="1600" b="1" dirty="0" smtClean="0">
                <a:solidFill>
                  <a:srgbClr val="00B0F0"/>
                </a:solidFill>
                <a:latin typeface="Arial" pitchFamily="34" charset="0"/>
                <a:cs typeface="Arial" pitchFamily="34" charset="0"/>
              </a:rPr>
              <a:t>Gplus.to</a:t>
            </a:r>
          </a:p>
          <a:p>
            <a:r>
              <a:rPr lang="es-ES" sz="1600" dirty="0" smtClean="0">
                <a:latin typeface="Arial" pitchFamily="34" charset="0"/>
                <a:cs typeface="Arial" pitchFamily="34" charset="0"/>
              </a:rPr>
              <a:t>Es una herramienta que nos permite acortar la </a:t>
            </a:r>
            <a:r>
              <a:rPr lang="es-ES" sz="1600" dirty="0" err="1" smtClean="0">
                <a:latin typeface="Arial" pitchFamily="34" charset="0"/>
                <a:cs typeface="Arial" pitchFamily="34" charset="0"/>
              </a:rPr>
              <a:t>url</a:t>
            </a:r>
            <a:r>
              <a:rPr lang="es-ES" sz="1600" dirty="0" smtClean="0">
                <a:latin typeface="Arial" pitchFamily="34" charset="0"/>
                <a:cs typeface="Arial" pitchFamily="34" charset="0"/>
              </a:rPr>
              <a:t> de nuestro perfil a uno más sencillo y fácil de acceder. Esto resulta genial, para cuando queramos pasar la </a:t>
            </a:r>
            <a:r>
              <a:rPr lang="es-ES" sz="1600" dirty="0" err="1" smtClean="0">
                <a:latin typeface="Arial" pitchFamily="34" charset="0"/>
                <a:cs typeface="Arial" pitchFamily="34" charset="0"/>
              </a:rPr>
              <a:t>url</a:t>
            </a:r>
            <a:r>
              <a:rPr lang="es-ES" sz="1600" dirty="0" smtClean="0">
                <a:latin typeface="Arial" pitchFamily="34" charset="0"/>
                <a:cs typeface="Arial" pitchFamily="34" charset="0"/>
              </a:rPr>
              <a:t> de nuestro perfil a usuarios terceros.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SiteAlerts</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Te permite saber las herramientas que utiliza tu competencia para mejorar sus conversiones y también datos interesantes</a:t>
            </a: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r>
              <a:rPr lang="es-ES" sz="1600" dirty="0" smtClean="0">
                <a:latin typeface="Arial" pitchFamily="34" charset="0"/>
                <a:cs typeface="Arial" pitchFamily="34" charset="0"/>
              </a:rPr>
              <a:t>como palabras claves que más buscan para encontrarles, sitios relacionados, top sitios que le dan tráfico, etc.</a:t>
            </a:r>
          </a:p>
          <a:p>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Curata</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Herramienta para buscar y archivar contenidos relevantes.</a:t>
            </a:r>
          </a:p>
          <a:p>
            <a:pPr algn="just"/>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OneTab</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El mejor invento, te recopila en una sola pestaña todas las que tienes abiertas en </a:t>
            </a:r>
            <a:r>
              <a:rPr lang="es-ES" sz="1600" dirty="0" err="1" smtClean="0">
                <a:latin typeface="Arial" pitchFamily="34" charset="0"/>
                <a:cs typeface="Arial" pitchFamily="34" charset="0"/>
              </a:rPr>
              <a:t>Chrome</a:t>
            </a:r>
            <a:r>
              <a:rPr lang="es-ES" sz="1600" dirty="0" smtClean="0">
                <a:latin typeface="Arial" pitchFamily="34" charset="0"/>
                <a:cs typeface="Arial" pitchFamily="34" charset="0"/>
              </a:rPr>
              <a:t>, productividad al máximo nivel.</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Focusbooster</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Para que te concentres y puedas terminar las cosas importantes.</a:t>
            </a:r>
          </a:p>
          <a:p>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10 Marcador de contenido" descr="Untitled Infographic4.png"/>
          <p:cNvPicPr>
            <a:picLocks noGrp="1" noChangeAspect="1"/>
          </p:cNvPicPr>
          <p:nvPr>
            <p:ph idx="4294967295"/>
          </p:nvPr>
        </p:nvPicPr>
        <p:blipFill>
          <a:blip r:embed="rId2" cstate="print"/>
          <a:stretch>
            <a:fillRect/>
          </a:stretch>
        </p:blipFill>
        <p:spPr>
          <a:xfrm>
            <a:off x="251495" y="44450"/>
            <a:ext cx="1800225" cy="1301750"/>
          </a:xfr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PRODUCTIVIDAD</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467544" y="1305342"/>
            <a:ext cx="8208912" cy="3785652"/>
          </a:xfrm>
          <a:prstGeom prst="rect">
            <a:avLst/>
          </a:prstGeom>
        </p:spPr>
        <p:txBody>
          <a:bodyPr wrap="square" numCol="1" spcCol="252000">
            <a:spAutoFit/>
          </a:bodyPr>
          <a:lstStyle/>
          <a:p>
            <a:r>
              <a:rPr lang="es-ES" sz="1600" b="1" dirty="0" err="1" smtClean="0">
                <a:solidFill>
                  <a:srgbClr val="00B0F0"/>
                </a:solidFill>
                <a:latin typeface="Arial" pitchFamily="34" charset="0"/>
                <a:cs typeface="Arial" pitchFamily="34" charset="0"/>
              </a:rPr>
              <a:t>Namecheckr</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Descubre si el usuario que deseas utilizar está libre en redes sociales con esta herramienta. Tan sólo tienes que poner el nombre de la marca o usuario que quieres y automáticamente te aparecerá la disponibilidad que tiene.</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Focusbooster</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Para que te concentres y puedas terminar las cosas importantes.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Awesome</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Screenshot</a:t>
            </a:r>
            <a:endParaRPr lang="es-ES" sz="1600" b="1" dirty="0" smtClean="0">
              <a:solidFill>
                <a:srgbClr val="00B0F0"/>
              </a:solidFill>
              <a:latin typeface="Arial" pitchFamily="34" charset="0"/>
              <a:cs typeface="Arial" pitchFamily="34" charset="0"/>
            </a:endParaRPr>
          </a:p>
          <a:p>
            <a:r>
              <a:rPr lang="es-ES" sz="1600" dirty="0" err="1" smtClean="0">
                <a:latin typeface="Arial" pitchFamily="34" charset="0"/>
                <a:cs typeface="Arial" pitchFamily="34" charset="0"/>
              </a:rPr>
              <a:t>Plugin</a:t>
            </a:r>
            <a:r>
              <a:rPr lang="es-ES" sz="1600" dirty="0" smtClean="0">
                <a:latin typeface="Arial" pitchFamily="34" charset="0"/>
                <a:cs typeface="Arial" pitchFamily="34" charset="0"/>
              </a:rPr>
              <a:t> para </a:t>
            </a:r>
            <a:r>
              <a:rPr lang="es-ES" sz="1600" dirty="0" err="1" smtClean="0">
                <a:latin typeface="Arial" pitchFamily="34" charset="0"/>
                <a:cs typeface="Arial" pitchFamily="34" charset="0"/>
              </a:rPr>
              <a:t>Chrome</a:t>
            </a:r>
            <a:r>
              <a:rPr lang="es-ES" sz="1600" dirty="0" smtClean="0">
                <a:latin typeface="Arial" pitchFamily="34" charset="0"/>
                <a:cs typeface="Arial" pitchFamily="34" charset="0"/>
              </a:rPr>
              <a:t> con el que hacer pantallazos de lo que tienes en tu navegar y también te permite editar sobre ellos.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Clearly</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Otro </a:t>
            </a:r>
            <a:r>
              <a:rPr lang="es-ES" sz="1600" dirty="0" err="1" smtClean="0">
                <a:latin typeface="Arial" pitchFamily="34" charset="0"/>
                <a:cs typeface="Arial" pitchFamily="34" charset="0"/>
              </a:rPr>
              <a:t>Plugin</a:t>
            </a:r>
            <a:r>
              <a:rPr lang="es-ES" sz="1600" dirty="0" smtClean="0">
                <a:latin typeface="Arial" pitchFamily="34" charset="0"/>
                <a:cs typeface="Arial" pitchFamily="34" charset="0"/>
              </a:rPr>
              <a:t> para </a:t>
            </a:r>
            <a:r>
              <a:rPr lang="es-ES" sz="1600" dirty="0" err="1" smtClean="0">
                <a:latin typeface="Arial" pitchFamily="34" charset="0"/>
                <a:cs typeface="Arial" pitchFamily="34" charset="0"/>
              </a:rPr>
              <a:t>Chrome</a:t>
            </a:r>
            <a:r>
              <a:rPr lang="es-ES" sz="1600" dirty="0" smtClean="0">
                <a:latin typeface="Arial" pitchFamily="34" charset="0"/>
                <a:cs typeface="Arial" pitchFamily="34" charset="0"/>
              </a:rPr>
              <a:t> con el que guardar de forma directa el contenido que estamos leyendo en </a:t>
            </a:r>
            <a:r>
              <a:rPr lang="es-ES" sz="1600" dirty="0" err="1" smtClean="0">
                <a:latin typeface="Arial" pitchFamily="34" charset="0"/>
                <a:cs typeface="Arial" pitchFamily="34" charset="0"/>
              </a:rPr>
              <a:t>evernote</a:t>
            </a:r>
            <a:endParaRPr lang="es-ES" sz="1600" dirty="0" smtClean="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10 Marcador de contenido" descr="Untitled Infographic4.png"/>
          <p:cNvPicPr>
            <a:picLocks noGrp="1" noChangeAspect="1"/>
          </p:cNvPicPr>
          <p:nvPr>
            <p:ph idx="4294967295"/>
          </p:nvPr>
        </p:nvPicPr>
        <p:blipFill>
          <a:blip r:embed="rId2" cstate="print"/>
          <a:stretch>
            <a:fillRect/>
          </a:stretch>
        </p:blipFill>
        <p:spPr>
          <a:xfrm>
            <a:off x="251520" y="44450"/>
            <a:ext cx="1800225" cy="1301750"/>
          </a:xfr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PRODUCTIVIDAD</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Rectángulo"/>
          <p:cNvSpPr/>
          <p:nvPr/>
        </p:nvSpPr>
        <p:spPr>
          <a:xfrm>
            <a:off x="467544" y="332656"/>
            <a:ext cx="8280920" cy="583264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 name="4 Rectángulo"/>
          <p:cNvSpPr/>
          <p:nvPr/>
        </p:nvSpPr>
        <p:spPr>
          <a:xfrm>
            <a:off x="2051720" y="2132856"/>
            <a:ext cx="4572000" cy="1754326"/>
          </a:xfrm>
          <a:prstGeom prst="rect">
            <a:avLst/>
          </a:prstGeom>
        </p:spPr>
        <p:txBody>
          <a:bodyPr>
            <a:spAutoFit/>
          </a:bodyPr>
          <a:lstStyle/>
          <a:p>
            <a:pPr>
              <a:defRPr/>
            </a:pPr>
            <a:r>
              <a:rPr lang="es-ES" b="1" dirty="0" smtClean="0">
                <a:solidFill>
                  <a:schemeClr val="bg1"/>
                </a:solidFill>
              </a:rPr>
              <a:t>Síguenos:</a:t>
            </a:r>
            <a:endParaRPr lang="es-ES" b="1" dirty="0" smtClean="0">
              <a:solidFill>
                <a:schemeClr val="bg1"/>
              </a:solidFill>
            </a:endParaRPr>
          </a:p>
          <a:p>
            <a:pPr>
              <a:defRPr/>
            </a:pPr>
            <a:endParaRPr lang="es-ES" dirty="0" smtClean="0"/>
          </a:p>
          <a:p>
            <a:pPr>
              <a:defRPr/>
            </a:pPr>
            <a:r>
              <a:rPr lang="es-ES" dirty="0" smtClean="0"/>
              <a:t>          </a:t>
            </a:r>
            <a:r>
              <a:rPr lang="es-ES" dirty="0" smtClean="0">
                <a:solidFill>
                  <a:schemeClr val="bg1"/>
                </a:solidFill>
                <a:hlinkClick r:id="rId2"/>
              </a:rPr>
              <a:t>Facebook.com/</a:t>
            </a:r>
            <a:r>
              <a:rPr lang="es-ES" dirty="0" err="1" smtClean="0">
                <a:solidFill>
                  <a:schemeClr val="bg1"/>
                </a:solidFill>
                <a:hlinkClick r:id="rId2"/>
              </a:rPr>
              <a:t>Econsultorianet</a:t>
            </a:r>
            <a:endParaRPr lang="es-ES" dirty="0" smtClean="0">
              <a:solidFill>
                <a:schemeClr val="bg1"/>
              </a:solidFill>
            </a:endParaRPr>
          </a:p>
          <a:p>
            <a:pPr>
              <a:defRPr/>
            </a:pPr>
            <a:endParaRPr lang="es-ES" dirty="0" smtClean="0">
              <a:solidFill>
                <a:schemeClr val="bg1"/>
              </a:solidFill>
            </a:endParaRPr>
          </a:p>
          <a:p>
            <a:pPr>
              <a:defRPr/>
            </a:pPr>
            <a:r>
              <a:rPr lang="es-ES" dirty="0" smtClean="0">
                <a:solidFill>
                  <a:schemeClr val="bg1"/>
                </a:solidFill>
              </a:rPr>
              <a:t>          </a:t>
            </a:r>
            <a:r>
              <a:rPr lang="es-ES" dirty="0" smtClean="0">
                <a:solidFill>
                  <a:schemeClr val="bg1"/>
                </a:solidFill>
                <a:hlinkClick r:id="rId3"/>
              </a:rPr>
              <a:t>@</a:t>
            </a:r>
            <a:r>
              <a:rPr lang="es-ES" dirty="0" err="1" smtClean="0">
                <a:solidFill>
                  <a:schemeClr val="bg1"/>
                </a:solidFill>
                <a:hlinkClick r:id="rId3"/>
              </a:rPr>
              <a:t>econsultorianet</a:t>
            </a:r>
            <a:endParaRPr lang="es-ES" dirty="0" smtClean="0">
              <a:solidFill>
                <a:schemeClr val="bg1"/>
              </a:solidFill>
            </a:endParaRPr>
          </a:p>
          <a:p>
            <a:pPr>
              <a:defRPr/>
            </a:pPr>
            <a:r>
              <a:rPr lang="es-ES" dirty="0" smtClean="0"/>
              <a:t>          </a:t>
            </a:r>
          </a:p>
        </p:txBody>
      </p:sp>
      <p:pic>
        <p:nvPicPr>
          <p:cNvPr id="7" name="Picture 4" descr="http://www.google.es/url?source=imglanding&amp;ct=img&amp;q=http://formacion.universiablogs.net/files/Logo-twitter.png&amp;sa=X&amp;ei=RImrUP2SK-yW0QWMh4FA&amp;ved=0CAkQ8wc&amp;usg=AFQjCNG5R59xR__Jm5E9OWZXm2dJCQYG1g"/>
          <p:cNvPicPr>
            <a:picLocks noChangeAspect="1" noChangeArrowheads="1"/>
          </p:cNvPicPr>
          <p:nvPr/>
        </p:nvPicPr>
        <p:blipFill>
          <a:blip r:embed="rId4" cstate="print"/>
          <a:srcRect/>
          <a:stretch>
            <a:fillRect/>
          </a:stretch>
        </p:blipFill>
        <p:spPr bwMode="auto">
          <a:xfrm>
            <a:off x="1979712" y="3140968"/>
            <a:ext cx="576310" cy="576312"/>
          </a:xfrm>
          <a:prstGeom prst="rect">
            <a:avLst/>
          </a:prstGeom>
          <a:noFill/>
          <a:ln w="9525">
            <a:noFill/>
            <a:miter lim="800000"/>
            <a:headEnd/>
            <a:tailEnd/>
          </a:ln>
        </p:spPr>
      </p:pic>
      <p:pic>
        <p:nvPicPr>
          <p:cNvPr id="10" name="9 Imagen" descr="facebook1.png"/>
          <p:cNvPicPr>
            <a:picLocks noChangeAspect="1"/>
          </p:cNvPicPr>
          <p:nvPr/>
        </p:nvPicPr>
        <p:blipFill>
          <a:blip r:embed="rId5" cstate="print"/>
          <a:stretch>
            <a:fillRect/>
          </a:stretch>
        </p:blipFill>
        <p:spPr>
          <a:xfrm>
            <a:off x="1979712" y="2564904"/>
            <a:ext cx="576064" cy="576064"/>
          </a:xfrm>
          <a:prstGeom prst="rect">
            <a:avLst/>
          </a:prstGeom>
        </p:spPr>
      </p:pic>
      <p:pic>
        <p:nvPicPr>
          <p:cNvPr id="9" name="8 Imagen" descr="Logo.png"/>
          <p:cNvPicPr>
            <a:picLocks noChangeAspect="1"/>
          </p:cNvPicPr>
          <p:nvPr/>
        </p:nvPicPr>
        <p:blipFill>
          <a:blip r:embed="rId6" cstate="print"/>
          <a:stretch>
            <a:fillRect/>
          </a:stretch>
        </p:blipFill>
        <p:spPr>
          <a:xfrm>
            <a:off x="3635896" y="5013176"/>
            <a:ext cx="2088232" cy="78939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CuadroTexto"/>
          <p:cNvSpPr txBox="1"/>
          <p:nvPr/>
        </p:nvSpPr>
        <p:spPr>
          <a:xfrm>
            <a:off x="467544" y="1340769"/>
            <a:ext cx="8208912" cy="4752527"/>
          </a:xfrm>
          <a:prstGeom prst="rect">
            <a:avLst/>
          </a:prstGeom>
          <a:noFill/>
        </p:spPr>
        <p:txBody>
          <a:bodyPr wrap="square" numCol="2" spcCol="252000" rtlCol="0">
            <a:spAutoFit/>
          </a:bodyPr>
          <a:lstStyle/>
          <a:p>
            <a:pPr algn="just"/>
            <a:r>
              <a:rPr lang="es-ES" sz="1600" b="1" dirty="0" err="1" smtClean="0">
                <a:solidFill>
                  <a:srgbClr val="00B0F0"/>
                </a:solidFill>
                <a:latin typeface="Arial" pitchFamily="34" charset="0"/>
                <a:ea typeface="Verdana" pitchFamily="34" charset="0"/>
                <a:cs typeface="Arial" pitchFamily="34" charset="0"/>
              </a:rPr>
              <a:t>Smétrica</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Es una herramienta de seguimiento de páginas de </a:t>
            </a:r>
            <a:r>
              <a:rPr lang="es-ES" sz="1600" b="1" dirty="0" err="1" smtClean="0">
                <a:latin typeface="Arial" pitchFamily="34" charset="0"/>
                <a:ea typeface="Verdana" pitchFamily="34" charset="0"/>
                <a:cs typeface="Arial" pitchFamily="34" charset="0"/>
              </a:rPr>
              <a:t>Facebook</a:t>
            </a:r>
            <a:r>
              <a:rPr lang="es-ES" sz="1600" b="1" dirty="0" smtClean="0">
                <a:latin typeface="Arial" pitchFamily="34" charset="0"/>
                <a:ea typeface="Verdana" pitchFamily="34" charset="0"/>
                <a:cs typeface="Arial" pitchFamily="34" charset="0"/>
              </a:rPr>
              <a:t> y </a:t>
            </a:r>
            <a:r>
              <a:rPr lang="es-ES" sz="1600" b="1" dirty="0" err="1" smtClean="0">
                <a:latin typeface="Arial" pitchFamily="34" charset="0"/>
                <a:ea typeface="Verdana" pitchFamily="34" charset="0"/>
                <a:cs typeface="Arial" pitchFamily="34" charset="0"/>
              </a:rPr>
              <a:t>Twitter</a:t>
            </a:r>
            <a:r>
              <a:rPr lang="es-ES" sz="1600" dirty="0" smtClean="0">
                <a:latin typeface="Arial" pitchFamily="34" charset="0"/>
                <a:ea typeface="Verdana" pitchFamily="34" charset="0"/>
                <a:cs typeface="Arial" pitchFamily="34" charset="0"/>
              </a:rPr>
              <a:t>. Muy útil para analizar la competencia.</a:t>
            </a:r>
          </a:p>
          <a:p>
            <a:pPr algn="just"/>
            <a:endParaRPr lang="es-ES" sz="1600" b="1" dirty="0" smtClean="0">
              <a:solidFill>
                <a:srgbClr val="00B0F0"/>
              </a:solidFill>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Topsy</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Muy útil para hacer una búsqueda avanzada de contenidos en </a:t>
            </a:r>
            <a:r>
              <a:rPr lang="es-ES" sz="1600" b="1" dirty="0" err="1" smtClean="0">
                <a:latin typeface="Arial" pitchFamily="34" charset="0"/>
                <a:ea typeface="Verdana" pitchFamily="34" charset="0"/>
                <a:cs typeface="Arial" pitchFamily="34" charset="0"/>
              </a:rPr>
              <a:t>Twitter</a:t>
            </a:r>
            <a:r>
              <a:rPr lang="es-ES" sz="1600" b="1" dirty="0" smtClean="0">
                <a:latin typeface="Arial" pitchFamily="34" charset="0"/>
                <a:ea typeface="Verdana" pitchFamily="34" charset="0"/>
                <a:cs typeface="Arial" pitchFamily="34" charset="0"/>
              </a:rPr>
              <a:t>.</a:t>
            </a:r>
          </a:p>
          <a:p>
            <a:pPr algn="just"/>
            <a:endParaRPr lang="es-ES" sz="1600" dirty="0" smtClean="0">
              <a:latin typeface="Arial" pitchFamily="34" charset="0"/>
              <a:ea typeface="Verdana" pitchFamily="34" charset="0"/>
              <a:cs typeface="Arial" pitchFamily="34" charset="0"/>
            </a:endParaRP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Repinly</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Una herramienta con lo que sabrás lo que pasa en </a:t>
            </a:r>
            <a:r>
              <a:rPr lang="es-ES" sz="1600" b="1" dirty="0" err="1" smtClean="0">
                <a:latin typeface="Arial" pitchFamily="34" charset="0"/>
                <a:ea typeface="Verdana" pitchFamily="34" charset="0"/>
                <a:cs typeface="Arial" pitchFamily="34" charset="0"/>
              </a:rPr>
              <a:t>Pinterest</a:t>
            </a:r>
            <a:r>
              <a:rPr lang="es-ES" sz="1600" dirty="0" smtClean="0">
                <a:latin typeface="Arial" pitchFamily="34" charset="0"/>
                <a:ea typeface="Verdana" pitchFamily="34" charset="0"/>
                <a:cs typeface="Arial" pitchFamily="34" charset="0"/>
              </a:rPr>
              <a:t> y conocer los tableros más populares según categoría. </a:t>
            </a: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Engagor</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Herramienta para rastrear conversaciones y contenidos de tu marca, productos, competencia, industria…</a:t>
            </a:r>
          </a:p>
          <a:p>
            <a:pPr algn="just"/>
            <a:r>
              <a:rPr lang="es-ES" sz="1600" b="1" dirty="0" err="1" smtClean="0">
                <a:solidFill>
                  <a:srgbClr val="00B0F0"/>
                </a:solidFill>
                <a:latin typeface="Arial" pitchFamily="34" charset="0"/>
                <a:ea typeface="Verdana" pitchFamily="34" charset="0"/>
                <a:cs typeface="Arial" pitchFamily="34" charset="0"/>
              </a:rPr>
              <a:t>CircleCount</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Podrás obtener información estadística sobre un usuario de </a:t>
            </a:r>
            <a:r>
              <a:rPr lang="es-ES" sz="1600" b="1" dirty="0" smtClean="0">
                <a:latin typeface="Arial" pitchFamily="34" charset="0"/>
                <a:ea typeface="Verdana" pitchFamily="34" charset="0"/>
                <a:cs typeface="Arial" pitchFamily="34" charset="0"/>
              </a:rPr>
              <a:t>Google+</a:t>
            </a:r>
            <a:r>
              <a:rPr lang="es-ES" sz="1600" dirty="0" smtClean="0">
                <a:latin typeface="Arial" pitchFamily="34" charset="0"/>
                <a:ea typeface="Verdana" pitchFamily="34" charset="0"/>
                <a:cs typeface="Arial" pitchFamily="34" charset="0"/>
              </a:rPr>
              <a:t>:, datos de sus comentarios, promedios de +1, y el propio crecimiento de tu marca en Google+.</a:t>
            </a: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Mention</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Una herramienta que te permite monitorizar palabras claves en redes sociales e Internet.</a:t>
            </a:r>
          </a:p>
          <a:p>
            <a:pPr algn="just"/>
            <a:endParaRPr lang="es-ES" sz="1600" dirty="0" smtClean="0"/>
          </a:p>
          <a:p>
            <a:pPr algn="just"/>
            <a:r>
              <a:rPr lang="es-ES" sz="1600" b="1" dirty="0" err="1" smtClean="0">
                <a:solidFill>
                  <a:srgbClr val="00B0F0"/>
                </a:solidFill>
                <a:latin typeface="Arial" pitchFamily="34" charset="0"/>
                <a:ea typeface="Verdana" pitchFamily="34" charset="0"/>
                <a:cs typeface="Arial" pitchFamily="34" charset="0"/>
              </a:rPr>
              <a:t>Tweet</a:t>
            </a:r>
            <a:r>
              <a:rPr lang="es-ES" sz="1600" b="1" dirty="0" smtClean="0">
                <a:solidFill>
                  <a:srgbClr val="00B0F0"/>
                </a:solidFill>
                <a:latin typeface="Arial" pitchFamily="34" charset="0"/>
                <a:ea typeface="Verdana" pitchFamily="34" charset="0"/>
                <a:cs typeface="Arial" pitchFamily="34" charset="0"/>
              </a:rPr>
              <a:t> </a:t>
            </a:r>
            <a:r>
              <a:rPr lang="es-ES" sz="1600" b="1" dirty="0" err="1" smtClean="0">
                <a:solidFill>
                  <a:srgbClr val="00B0F0"/>
                </a:solidFill>
                <a:latin typeface="Arial" pitchFamily="34" charset="0"/>
                <a:ea typeface="Verdana" pitchFamily="34" charset="0"/>
                <a:cs typeface="Arial" pitchFamily="34" charset="0"/>
              </a:rPr>
              <a:t>Tag</a:t>
            </a:r>
            <a:r>
              <a:rPr lang="es-ES" sz="1600" b="1" dirty="0" smtClean="0">
                <a:solidFill>
                  <a:srgbClr val="00B0F0"/>
                </a:solidFill>
                <a:latin typeface="Arial" pitchFamily="34" charset="0"/>
                <a:ea typeface="Verdana" pitchFamily="34" charset="0"/>
                <a:cs typeface="Arial" pitchFamily="34" charset="0"/>
              </a:rPr>
              <a:t> y </a:t>
            </a:r>
            <a:r>
              <a:rPr lang="es-ES" sz="1600" b="1" dirty="0" err="1" smtClean="0">
                <a:solidFill>
                  <a:srgbClr val="00B0F0"/>
                </a:solidFill>
                <a:latin typeface="Arial" pitchFamily="34" charset="0"/>
                <a:ea typeface="Verdana" pitchFamily="34" charset="0"/>
                <a:cs typeface="Arial" pitchFamily="34" charset="0"/>
              </a:rPr>
              <a:t>Hashtracking</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Monitorizan </a:t>
            </a:r>
            <a:r>
              <a:rPr lang="es-ES" sz="1600" dirty="0" err="1" smtClean="0">
                <a:latin typeface="Arial" pitchFamily="34" charset="0"/>
                <a:ea typeface="Verdana" pitchFamily="34" charset="0"/>
                <a:cs typeface="Arial" pitchFamily="34" charset="0"/>
              </a:rPr>
              <a:t>hashtags</a:t>
            </a:r>
            <a:r>
              <a:rPr lang="es-ES" sz="1600" dirty="0" smtClean="0">
                <a:latin typeface="Arial" pitchFamily="34" charset="0"/>
                <a:ea typeface="Verdana" pitchFamily="34" charset="0"/>
                <a:cs typeface="Arial" pitchFamily="34" charset="0"/>
              </a:rPr>
              <a:t> de </a:t>
            </a:r>
            <a:r>
              <a:rPr lang="es-ES" sz="1600" b="1" dirty="0" err="1" smtClean="0">
                <a:latin typeface="Arial" pitchFamily="34" charset="0"/>
                <a:ea typeface="Verdana" pitchFamily="34" charset="0"/>
                <a:cs typeface="Arial" pitchFamily="34" charset="0"/>
              </a:rPr>
              <a:t>twitter</a:t>
            </a:r>
            <a:endParaRPr lang="es-ES" sz="1600" b="1" dirty="0" smtClean="0">
              <a:latin typeface="Arial" pitchFamily="34" charset="0"/>
              <a:ea typeface="Verdana" pitchFamily="34" charset="0"/>
              <a:cs typeface="Arial" pitchFamily="34" charset="0"/>
            </a:endParaRPr>
          </a:p>
          <a:p>
            <a:pPr algn="just"/>
            <a:endParaRPr lang="es-ES" sz="1600" dirty="0" smtClean="0">
              <a:latin typeface="Verdana" pitchFamily="34" charset="0"/>
              <a:ea typeface="Verdana" pitchFamily="34" charset="0"/>
              <a:cs typeface="Verdana" pitchFamily="34" charset="0"/>
            </a:endParaRPr>
          </a:p>
          <a:p>
            <a:pPr algn="just"/>
            <a:endParaRPr lang="es-ES" sz="1600" dirty="0" smtClean="0"/>
          </a:p>
          <a:p>
            <a:pPr algn="just"/>
            <a:endParaRPr lang="es-ES" sz="1600" dirty="0" smtClean="0"/>
          </a:p>
        </p:txBody>
      </p:sp>
      <p:sp>
        <p:nvSpPr>
          <p:cNvPr id="4" name="3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MONITORIZACIÓN</a:t>
            </a:r>
            <a:endParaRPr lang="es-ES" sz="2800" b="1" dirty="0">
              <a:solidFill>
                <a:schemeClr val="bg1"/>
              </a:solidFill>
              <a:latin typeface="Century Gothic" pitchFamily="34" charset="0"/>
            </a:endParaRPr>
          </a:p>
        </p:txBody>
      </p:sp>
      <p:cxnSp>
        <p:nvCxnSpPr>
          <p:cNvPr id="13" name="12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13 Marcador de contenido" descr="Untitled Infographic (5).png"/>
          <p:cNvPicPr>
            <a:picLocks noGrp="1" noChangeAspect="1"/>
          </p:cNvPicPr>
          <p:nvPr>
            <p:ph idx="4294967295"/>
          </p:nvPr>
        </p:nvPicPr>
        <p:blipFill>
          <a:blip r:embed="rId2" cstate="print"/>
          <a:stretch>
            <a:fillRect/>
          </a:stretch>
        </p:blipFill>
        <p:spPr>
          <a:xfrm>
            <a:off x="465807" y="144463"/>
            <a:ext cx="1585913" cy="11239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467544" y="1412775"/>
            <a:ext cx="8208912" cy="5184577"/>
          </a:xfrm>
          <a:prstGeom prst="rect">
            <a:avLst/>
          </a:prstGeom>
        </p:spPr>
        <p:txBody>
          <a:bodyPr wrap="square" numCol="2" spcCol="252000">
            <a:spAutoFit/>
          </a:bodyPr>
          <a:lstStyle/>
          <a:p>
            <a:pPr algn="just"/>
            <a:r>
              <a:rPr lang="es-ES" sz="1600" b="1" dirty="0" err="1" smtClean="0">
                <a:solidFill>
                  <a:srgbClr val="00B0F0"/>
                </a:solidFill>
                <a:latin typeface="Arial" pitchFamily="34" charset="0"/>
                <a:ea typeface="Verdana" pitchFamily="34" charset="0"/>
                <a:cs typeface="Arial" pitchFamily="34" charset="0"/>
              </a:rPr>
              <a:t>Keyhole</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Herramienta para monitorizar palabras, enlaces o </a:t>
            </a:r>
            <a:r>
              <a:rPr lang="es-ES" sz="1600" dirty="0" err="1" smtClean="0">
                <a:latin typeface="Arial" pitchFamily="34" charset="0"/>
                <a:ea typeface="Verdana" pitchFamily="34" charset="0"/>
                <a:cs typeface="Arial" pitchFamily="34" charset="0"/>
              </a:rPr>
              <a:t>hashtags</a:t>
            </a:r>
            <a:r>
              <a:rPr lang="es-ES" sz="1600" dirty="0" smtClean="0">
                <a:latin typeface="Arial" pitchFamily="34" charset="0"/>
                <a:ea typeface="Verdana" pitchFamily="34" charset="0"/>
                <a:cs typeface="Arial" pitchFamily="34" charset="0"/>
              </a:rPr>
              <a:t> en </a:t>
            </a:r>
            <a:r>
              <a:rPr lang="es-ES" sz="1600" dirty="0" err="1" smtClean="0">
                <a:latin typeface="Arial" pitchFamily="34" charset="0"/>
                <a:ea typeface="Verdana" pitchFamily="34" charset="0"/>
                <a:cs typeface="Arial" pitchFamily="34" charset="0"/>
              </a:rPr>
              <a:t>Twitter</a:t>
            </a:r>
            <a:r>
              <a:rPr lang="es-ES" sz="1600" dirty="0" smtClean="0">
                <a:latin typeface="Arial" pitchFamily="34" charset="0"/>
                <a:ea typeface="Verdana" pitchFamily="34" charset="0"/>
                <a:cs typeface="Arial" pitchFamily="34" charset="0"/>
              </a:rPr>
              <a:t>, </a:t>
            </a:r>
            <a:r>
              <a:rPr lang="es-ES" sz="1600" dirty="0" err="1" smtClean="0">
                <a:latin typeface="Arial" pitchFamily="34" charset="0"/>
                <a:ea typeface="Verdana" pitchFamily="34" charset="0"/>
                <a:cs typeface="Arial" pitchFamily="34" charset="0"/>
              </a:rPr>
              <a:t>Facebook</a:t>
            </a:r>
            <a:r>
              <a:rPr lang="es-ES" sz="1600" dirty="0" smtClean="0">
                <a:latin typeface="Arial" pitchFamily="34" charset="0"/>
                <a:ea typeface="Verdana" pitchFamily="34" charset="0"/>
                <a:cs typeface="Arial" pitchFamily="34" charset="0"/>
              </a:rPr>
              <a:t> e </a:t>
            </a:r>
            <a:r>
              <a:rPr lang="es-ES" sz="1600" dirty="0" err="1" smtClean="0">
                <a:latin typeface="Arial" pitchFamily="34" charset="0"/>
                <a:ea typeface="Verdana" pitchFamily="34" charset="0"/>
                <a:cs typeface="Arial" pitchFamily="34" charset="0"/>
              </a:rPr>
              <a:t>Instagram</a:t>
            </a:r>
            <a:r>
              <a:rPr lang="es-ES" sz="1600" dirty="0" smtClean="0">
                <a:latin typeface="Arial" pitchFamily="34" charset="0"/>
                <a:ea typeface="Verdana" pitchFamily="34" charset="0"/>
                <a:cs typeface="Arial" pitchFamily="34" charset="0"/>
              </a:rPr>
              <a:t>.</a:t>
            </a:r>
          </a:p>
          <a:p>
            <a:pPr algn="just"/>
            <a:endParaRPr lang="es-ES" sz="1600" dirty="0" smtClean="0">
              <a:latin typeface="Arial" pitchFamily="34" charset="0"/>
              <a:ea typeface="Verdana" pitchFamily="34" charset="0"/>
              <a:cs typeface="Arial" pitchFamily="34" charset="0"/>
            </a:endParaRPr>
          </a:p>
          <a:p>
            <a:pPr algn="just"/>
            <a:r>
              <a:rPr lang="es-ES" sz="1600" b="1" dirty="0" smtClean="0">
                <a:solidFill>
                  <a:srgbClr val="00B0F0"/>
                </a:solidFill>
                <a:latin typeface="Arial" pitchFamily="34" charset="0"/>
                <a:ea typeface="Verdana" pitchFamily="34" charset="0"/>
                <a:cs typeface="Arial" pitchFamily="34" charset="0"/>
              </a:rPr>
              <a:t>Monitor </a:t>
            </a:r>
            <a:r>
              <a:rPr lang="es-ES" sz="1600" b="1" dirty="0" err="1" smtClean="0">
                <a:solidFill>
                  <a:srgbClr val="00B0F0"/>
                </a:solidFill>
                <a:latin typeface="Arial" pitchFamily="34" charset="0"/>
                <a:ea typeface="Verdana" pitchFamily="34" charset="0"/>
                <a:cs typeface="Arial" pitchFamily="34" charset="0"/>
              </a:rPr>
              <a:t>Wildfire</a:t>
            </a:r>
            <a:endParaRPr lang="es-ES" sz="1600" b="1" dirty="0" smtClean="0">
              <a:solidFill>
                <a:srgbClr val="00B0F0"/>
              </a:solidFill>
              <a:latin typeface="Arial" pitchFamily="34" charset="0"/>
              <a:ea typeface="Verdana" pitchFamily="34" charset="0"/>
              <a:cs typeface="Arial" pitchFamily="34" charset="0"/>
            </a:endParaRPr>
          </a:p>
          <a:p>
            <a:pPr algn="just"/>
            <a:r>
              <a:rPr lang="pt-BR" sz="1600" dirty="0" err="1" smtClean="0">
                <a:latin typeface="Arial" pitchFamily="34" charset="0"/>
                <a:ea typeface="Verdana" pitchFamily="34" charset="0"/>
                <a:cs typeface="Arial" pitchFamily="34" charset="0"/>
              </a:rPr>
              <a:t>Podrás</a:t>
            </a:r>
            <a:r>
              <a:rPr lang="pt-BR" sz="1600" dirty="0" smtClean="0">
                <a:latin typeface="Arial" pitchFamily="34" charset="0"/>
                <a:ea typeface="Verdana" pitchFamily="34" charset="0"/>
                <a:cs typeface="Arial" pitchFamily="34" charset="0"/>
              </a:rPr>
              <a:t> ver </a:t>
            </a:r>
            <a:r>
              <a:rPr lang="pt-BR" sz="1600" dirty="0" err="1" smtClean="0">
                <a:latin typeface="Arial" pitchFamily="34" charset="0"/>
                <a:ea typeface="Verdana" pitchFamily="34" charset="0"/>
                <a:cs typeface="Arial" pitchFamily="34" charset="0"/>
              </a:rPr>
              <a:t>el</a:t>
            </a:r>
            <a:r>
              <a:rPr lang="pt-BR" sz="1600" dirty="0" smtClean="0">
                <a:latin typeface="Arial" pitchFamily="34" charset="0"/>
                <a:ea typeface="Verdana" pitchFamily="34" charset="0"/>
                <a:cs typeface="Arial" pitchFamily="34" charset="0"/>
              </a:rPr>
              <a:t> incremento de </a:t>
            </a:r>
            <a:r>
              <a:rPr lang="es-ES" sz="1600" dirty="0" smtClean="0">
                <a:latin typeface="Arial" pitchFamily="34" charset="0"/>
                <a:ea typeface="Verdana" pitchFamily="34" charset="0"/>
                <a:cs typeface="Arial" pitchFamily="34" charset="0"/>
              </a:rPr>
              <a:t>seguidores de una cuenta de </a:t>
            </a:r>
            <a:r>
              <a:rPr lang="es-ES" sz="1600" dirty="0" err="1" smtClean="0">
                <a:latin typeface="Arial" pitchFamily="34" charset="0"/>
                <a:ea typeface="Verdana" pitchFamily="34" charset="0"/>
                <a:cs typeface="Arial" pitchFamily="34" charset="0"/>
              </a:rPr>
              <a:t>Twitter</a:t>
            </a:r>
            <a:r>
              <a:rPr lang="es-ES" sz="1600" dirty="0" smtClean="0">
                <a:latin typeface="Arial" pitchFamily="34" charset="0"/>
                <a:ea typeface="Verdana" pitchFamily="34" charset="0"/>
                <a:cs typeface="Arial" pitchFamily="34" charset="0"/>
              </a:rPr>
              <a:t>, </a:t>
            </a:r>
            <a:r>
              <a:rPr lang="es-ES" sz="1600" dirty="0" err="1" smtClean="0">
                <a:latin typeface="Arial" pitchFamily="34" charset="0"/>
                <a:ea typeface="Verdana" pitchFamily="34" charset="0"/>
                <a:cs typeface="Arial" pitchFamily="34" charset="0"/>
              </a:rPr>
              <a:t>Facebook</a:t>
            </a:r>
            <a:r>
              <a:rPr lang="es-ES" sz="1600" dirty="0" smtClean="0">
                <a:latin typeface="Arial" pitchFamily="34" charset="0"/>
                <a:ea typeface="Verdana" pitchFamily="34" charset="0"/>
                <a:cs typeface="Arial" pitchFamily="34" charset="0"/>
              </a:rPr>
              <a:t> o G+, e incluso comparar tu marca con otras. </a:t>
            </a:r>
            <a:r>
              <a:rPr lang="es-ES" sz="1600" dirty="0" smtClean="0">
                <a:latin typeface="Arial" pitchFamily="34" charset="0"/>
                <a:cs typeface="Arial" pitchFamily="34" charset="0"/>
              </a:rPr>
              <a:t>Y es muy útil para saber si han realizado una compra de seguidores ya que se puede ver fácilmente el pico de seguidores en un solo día.</a:t>
            </a:r>
            <a:endParaRPr lang="es-ES" sz="1600" dirty="0" smtClean="0">
              <a:latin typeface="Arial" pitchFamily="34" charset="0"/>
              <a:ea typeface="Verdana" pitchFamily="34" charset="0"/>
              <a:cs typeface="Arial" pitchFamily="34" charset="0"/>
            </a:endParaRP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Rowfeeder</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Herramienta para monitorizar en tiempo real (con Google </a:t>
            </a:r>
            <a:r>
              <a:rPr lang="es-ES" sz="1600" dirty="0" err="1" smtClean="0">
                <a:latin typeface="Arial" pitchFamily="34" charset="0"/>
                <a:ea typeface="Verdana" pitchFamily="34" charset="0"/>
                <a:cs typeface="Arial" pitchFamily="34" charset="0"/>
              </a:rPr>
              <a:t>Docs</a:t>
            </a:r>
            <a:r>
              <a:rPr lang="es-ES" sz="1600" dirty="0" smtClean="0">
                <a:latin typeface="Arial" pitchFamily="34" charset="0"/>
                <a:ea typeface="Verdana" pitchFamily="34" charset="0"/>
                <a:cs typeface="Arial" pitchFamily="34" charset="0"/>
              </a:rPr>
              <a:t>) los </a:t>
            </a:r>
            <a:r>
              <a:rPr lang="es-ES" sz="1600" dirty="0" err="1" smtClean="0">
                <a:latin typeface="Arial" pitchFamily="34" charset="0"/>
                <a:ea typeface="Verdana" pitchFamily="34" charset="0"/>
                <a:cs typeface="Arial" pitchFamily="34" charset="0"/>
              </a:rPr>
              <a:t>tweets</a:t>
            </a:r>
            <a:r>
              <a:rPr lang="es-ES" sz="1600" dirty="0" smtClean="0">
                <a:latin typeface="Arial" pitchFamily="34" charset="0"/>
                <a:ea typeface="Verdana" pitchFamily="34" charset="0"/>
                <a:cs typeface="Arial" pitchFamily="34" charset="0"/>
              </a:rPr>
              <a:t> de un </a:t>
            </a:r>
            <a:r>
              <a:rPr lang="es-ES" sz="1600" dirty="0" err="1" smtClean="0">
                <a:latin typeface="Arial" pitchFamily="34" charset="0"/>
                <a:ea typeface="Verdana" pitchFamily="34" charset="0"/>
                <a:cs typeface="Arial" pitchFamily="34" charset="0"/>
              </a:rPr>
              <a:t>hashtag</a:t>
            </a:r>
            <a:r>
              <a:rPr lang="es-ES" sz="1600" dirty="0" smtClean="0">
                <a:latin typeface="Arial" pitchFamily="34" charset="0"/>
                <a:ea typeface="Verdana" pitchFamily="34" charset="0"/>
                <a:cs typeface="Arial" pitchFamily="34" charset="0"/>
              </a:rPr>
              <a:t> o perfil de </a:t>
            </a:r>
            <a:r>
              <a:rPr lang="es-ES" sz="1600" b="1" dirty="0" err="1" smtClean="0">
                <a:latin typeface="Arial" pitchFamily="34" charset="0"/>
                <a:ea typeface="Verdana" pitchFamily="34" charset="0"/>
                <a:cs typeface="Arial" pitchFamily="34" charset="0"/>
              </a:rPr>
              <a:t>twitter</a:t>
            </a:r>
            <a:r>
              <a:rPr lang="es-ES" sz="1600" dirty="0" smtClean="0">
                <a:latin typeface="Arial" pitchFamily="34" charset="0"/>
                <a:ea typeface="Verdana" pitchFamily="34" charset="0"/>
                <a:cs typeface="Arial" pitchFamily="34" charset="0"/>
              </a:rPr>
              <a:t>. Y te aportará informes de Resultados.</a:t>
            </a: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Fake</a:t>
            </a:r>
            <a:r>
              <a:rPr lang="es-ES" sz="1600" b="1" dirty="0" smtClean="0">
                <a:solidFill>
                  <a:srgbClr val="00B0F0"/>
                </a:solidFill>
                <a:latin typeface="Arial" pitchFamily="34" charset="0"/>
                <a:ea typeface="Verdana" pitchFamily="34" charset="0"/>
                <a:cs typeface="Arial" pitchFamily="34" charset="0"/>
              </a:rPr>
              <a:t> </a:t>
            </a:r>
            <a:r>
              <a:rPr lang="es-ES" sz="1600" b="1" dirty="0" err="1" smtClean="0">
                <a:solidFill>
                  <a:srgbClr val="00B0F0"/>
                </a:solidFill>
                <a:latin typeface="Arial" pitchFamily="34" charset="0"/>
                <a:ea typeface="Verdana" pitchFamily="34" charset="0"/>
                <a:cs typeface="Arial" pitchFamily="34" charset="0"/>
              </a:rPr>
              <a:t>follower</a:t>
            </a:r>
            <a:r>
              <a:rPr lang="es-ES" sz="1600" b="1" dirty="0" smtClean="0">
                <a:solidFill>
                  <a:srgbClr val="00B0F0"/>
                </a:solidFill>
                <a:latin typeface="Arial" pitchFamily="34" charset="0"/>
                <a:ea typeface="Verdana" pitchFamily="34" charset="0"/>
                <a:cs typeface="Arial" pitchFamily="34" charset="0"/>
              </a:rPr>
              <a:t> </a:t>
            </a:r>
            <a:r>
              <a:rPr lang="es-ES" sz="1600" b="1" dirty="0" err="1" smtClean="0">
                <a:solidFill>
                  <a:srgbClr val="00B0F0"/>
                </a:solidFill>
                <a:latin typeface="Arial" pitchFamily="34" charset="0"/>
                <a:ea typeface="Verdana" pitchFamily="34" charset="0"/>
                <a:cs typeface="Arial" pitchFamily="34" charset="0"/>
              </a:rPr>
              <a:t>check</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Te ayudará a conocer como son tus </a:t>
            </a:r>
            <a:r>
              <a:rPr lang="es-ES" sz="1600" dirty="0" err="1" smtClean="0">
                <a:latin typeface="Arial" pitchFamily="34" charset="0"/>
                <a:ea typeface="Verdana" pitchFamily="34" charset="0"/>
                <a:cs typeface="Arial" pitchFamily="34" charset="0"/>
              </a:rPr>
              <a:t>followers</a:t>
            </a:r>
            <a:r>
              <a:rPr lang="es-ES" sz="1600" dirty="0" smtClean="0">
                <a:latin typeface="Arial" pitchFamily="34" charset="0"/>
                <a:ea typeface="Verdana" pitchFamily="34" charset="0"/>
                <a:cs typeface="Arial" pitchFamily="34" charset="0"/>
              </a:rPr>
              <a:t> en </a:t>
            </a:r>
            <a:r>
              <a:rPr lang="es-ES" sz="1600" b="1" dirty="0" err="1" smtClean="0">
                <a:latin typeface="Arial" pitchFamily="34" charset="0"/>
                <a:ea typeface="Verdana" pitchFamily="34" charset="0"/>
                <a:cs typeface="Arial" pitchFamily="34" charset="0"/>
              </a:rPr>
              <a:t>Twitter</a:t>
            </a:r>
            <a:r>
              <a:rPr lang="es-ES" sz="1600" b="1" dirty="0" smtClean="0">
                <a:latin typeface="Arial" pitchFamily="34" charset="0"/>
                <a:ea typeface="Verdana" pitchFamily="34" charset="0"/>
                <a:cs typeface="Arial" pitchFamily="34" charset="0"/>
              </a:rPr>
              <a:t>.</a:t>
            </a:r>
          </a:p>
          <a:p>
            <a:pPr algn="just"/>
            <a:endParaRPr lang="es-ES" sz="1600" b="1" dirty="0" smtClean="0">
              <a:latin typeface="Arial" pitchFamily="34" charset="0"/>
              <a:ea typeface="Verdana" pitchFamily="34" charset="0"/>
              <a:cs typeface="Arial" pitchFamily="34" charset="0"/>
            </a:endParaRPr>
          </a:p>
          <a:p>
            <a:pPr algn="just"/>
            <a:r>
              <a:rPr lang="es-ES" sz="1600" b="1" dirty="0" smtClean="0">
                <a:solidFill>
                  <a:srgbClr val="00B0F0"/>
                </a:solidFill>
                <a:latin typeface="Arial" pitchFamily="34" charset="0"/>
                <a:ea typeface="Verdana" pitchFamily="34" charset="0"/>
                <a:cs typeface="Arial" pitchFamily="34" charset="0"/>
              </a:rPr>
              <a:t>Google </a:t>
            </a:r>
            <a:r>
              <a:rPr lang="es-ES" sz="1600" b="1" dirty="0" err="1" smtClean="0">
                <a:solidFill>
                  <a:srgbClr val="00B0F0"/>
                </a:solidFill>
                <a:latin typeface="Arial" pitchFamily="34" charset="0"/>
                <a:ea typeface="Verdana" pitchFamily="34" charset="0"/>
                <a:cs typeface="Arial" pitchFamily="34" charset="0"/>
              </a:rPr>
              <a:t>Alerts</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Mediante las palabras claves de tu marca, producto, industria..recibirás todo lo que se publique en internet. </a:t>
            </a:r>
          </a:p>
          <a:p>
            <a:pPr algn="just"/>
            <a:endParaRPr lang="es-ES" sz="1600" dirty="0" smtClean="0">
              <a:latin typeface="Arial" pitchFamily="34" charset="0"/>
              <a:ea typeface="Verdana"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Pirendo</a:t>
            </a:r>
            <a:endParaRPr lang="es-ES" sz="1600" b="1" dirty="0" smtClean="0">
              <a:solidFill>
                <a:srgbClr val="00B0F0"/>
              </a:solidFill>
              <a:latin typeface="Arial" pitchFamily="34" charset="0"/>
              <a:ea typeface="Verdana" pitchFamily="34" charset="0"/>
              <a:cs typeface="Arial" pitchFamily="34" charset="0"/>
            </a:endParaRPr>
          </a:p>
          <a:p>
            <a:pPr algn="just" fontAlgn="t"/>
            <a:r>
              <a:rPr lang="es-ES" sz="1600" dirty="0" smtClean="0">
                <a:latin typeface="Arial" pitchFamily="34" charset="0"/>
                <a:cs typeface="Arial" pitchFamily="34" charset="0"/>
              </a:rPr>
              <a:t>Herramienta con la que puedes monitorizar conversaciones en </a:t>
            </a:r>
            <a:r>
              <a:rPr lang="es-ES" sz="1600" b="1" dirty="0" err="1" smtClean="0">
                <a:latin typeface="Arial" pitchFamily="34" charset="0"/>
                <a:cs typeface="Arial" pitchFamily="34" charset="0"/>
              </a:rPr>
              <a:t>Twitter</a:t>
            </a:r>
            <a:r>
              <a:rPr lang="es-ES" sz="1600" b="1" dirty="0" smtClean="0">
                <a:latin typeface="Arial" pitchFamily="34" charset="0"/>
                <a:cs typeface="Arial" pitchFamily="34" charset="0"/>
              </a:rPr>
              <a:t> y </a:t>
            </a:r>
            <a:r>
              <a:rPr lang="es-ES" sz="1600" b="1" dirty="0" err="1" smtClean="0">
                <a:latin typeface="Arial" pitchFamily="34" charset="0"/>
                <a:cs typeface="Arial" pitchFamily="34" charset="0"/>
              </a:rPr>
              <a:t>Facebook</a:t>
            </a:r>
            <a:r>
              <a:rPr lang="es-ES" sz="1600" dirty="0" smtClean="0">
                <a:latin typeface="Arial" pitchFamily="34" charset="0"/>
                <a:cs typeface="Arial" pitchFamily="34" charset="0"/>
              </a:rPr>
              <a:t>, descubrir la personalidad de los interlocutores, averiguar el alcance de tus mensajes e identificar y atraer a los líderes de opinión. Además, podrás estudiar a tu competencia y analizar su presencia en las redes.</a:t>
            </a:r>
          </a:p>
          <a:p>
            <a:pPr algn="just"/>
            <a:endParaRPr lang="es-ES" sz="1600" dirty="0" smtClean="0">
              <a:latin typeface="Arial" pitchFamily="34" charset="0"/>
              <a:ea typeface="Verdana" pitchFamily="34" charset="0"/>
              <a:cs typeface="Arial" pitchFamily="34" charset="0"/>
            </a:endParaRPr>
          </a:p>
          <a:p>
            <a:endParaRPr lang="es-ES" dirty="0" smtClean="0">
              <a:latin typeface="Verdana" pitchFamily="34" charset="0"/>
              <a:ea typeface="Verdana" pitchFamily="34" charset="0"/>
              <a:cs typeface="Verdana" pitchFamily="34" charset="0"/>
            </a:endParaRPr>
          </a:p>
        </p:txBody>
      </p:sp>
      <p:sp>
        <p:nvSpPr>
          <p:cNvPr id="4" name="3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MONITORIZACIÓN</a:t>
            </a:r>
            <a:endParaRPr lang="es-ES" sz="2800" b="1" dirty="0">
              <a:solidFill>
                <a:schemeClr val="bg1"/>
              </a:solidFill>
              <a:latin typeface="Century Gothic" pitchFamily="34" charset="0"/>
            </a:endParaRPr>
          </a:p>
        </p:txBody>
      </p:sp>
      <p:cxnSp>
        <p:nvCxnSpPr>
          <p:cNvPr id="13" name="12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13 Marcador de contenido" descr="Untitled Infographic (5).png"/>
          <p:cNvPicPr>
            <a:picLocks noGrp="1" noChangeAspect="1"/>
          </p:cNvPicPr>
          <p:nvPr>
            <p:ph idx="4294967295"/>
          </p:nvPr>
        </p:nvPicPr>
        <p:blipFill>
          <a:blip r:embed="rId2" cstate="print"/>
          <a:stretch>
            <a:fillRect/>
          </a:stretch>
        </p:blipFill>
        <p:spPr>
          <a:xfrm>
            <a:off x="465807" y="144463"/>
            <a:ext cx="1585913" cy="112395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MONITORIZACIÓN</a:t>
            </a:r>
            <a:endParaRPr lang="es-ES" sz="2800" b="1" dirty="0">
              <a:solidFill>
                <a:schemeClr val="bg1"/>
              </a:solidFill>
              <a:latin typeface="Century Gothic" pitchFamily="34" charset="0"/>
            </a:endParaRPr>
          </a:p>
        </p:txBody>
      </p:sp>
      <p:cxnSp>
        <p:nvCxnSpPr>
          <p:cNvPr id="13" name="12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13 Marcador de contenido" descr="Untitled Infographic (5).png"/>
          <p:cNvPicPr>
            <a:picLocks noGrp="1" noChangeAspect="1"/>
          </p:cNvPicPr>
          <p:nvPr>
            <p:ph idx="4294967295"/>
          </p:nvPr>
        </p:nvPicPr>
        <p:blipFill>
          <a:blip r:embed="rId2" cstate="print"/>
          <a:stretch>
            <a:fillRect/>
          </a:stretch>
        </p:blipFill>
        <p:spPr>
          <a:xfrm>
            <a:off x="465807" y="144463"/>
            <a:ext cx="1585913" cy="1123950"/>
          </a:xfrm>
        </p:spPr>
      </p:pic>
      <p:sp>
        <p:nvSpPr>
          <p:cNvPr id="8" name="7 Rectángulo"/>
          <p:cNvSpPr/>
          <p:nvPr/>
        </p:nvSpPr>
        <p:spPr>
          <a:xfrm>
            <a:off x="467544" y="1412777"/>
            <a:ext cx="8136904" cy="1877437"/>
          </a:xfrm>
          <a:prstGeom prst="rect">
            <a:avLst/>
          </a:prstGeom>
        </p:spPr>
        <p:txBody>
          <a:bodyPr wrap="square" numCol="1" spcCol="252000">
            <a:spAutoFit/>
          </a:bodyPr>
          <a:lstStyle/>
          <a:p>
            <a:pPr algn="just"/>
            <a:r>
              <a:rPr lang="es-ES" sz="1600" b="1" dirty="0" err="1" smtClean="0">
                <a:solidFill>
                  <a:srgbClr val="00B0F0"/>
                </a:solidFill>
                <a:latin typeface="Arial" pitchFamily="34" charset="0"/>
                <a:ea typeface="Verdana" pitchFamily="34" charset="0"/>
                <a:cs typeface="Arial" pitchFamily="34" charset="0"/>
              </a:rPr>
              <a:t>Like</a:t>
            </a:r>
            <a:r>
              <a:rPr lang="es-ES" sz="1600" b="1" dirty="0" smtClean="0">
                <a:solidFill>
                  <a:srgbClr val="00B0F0"/>
                </a:solidFill>
                <a:latin typeface="Arial" pitchFamily="34" charset="0"/>
                <a:ea typeface="Verdana" pitchFamily="34" charset="0"/>
                <a:cs typeface="Arial" pitchFamily="34" charset="0"/>
              </a:rPr>
              <a:t> </a:t>
            </a:r>
            <a:r>
              <a:rPr lang="es-ES" sz="1600" b="1" dirty="0" err="1" smtClean="0">
                <a:solidFill>
                  <a:srgbClr val="00B0F0"/>
                </a:solidFill>
                <a:latin typeface="Arial" pitchFamily="34" charset="0"/>
                <a:ea typeface="Verdana" pitchFamily="34" charset="0"/>
                <a:cs typeface="Arial" pitchFamily="34" charset="0"/>
              </a:rPr>
              <a:t>alyzer</a:t>
            </a:r>
            <a:endParaRPr lang="es-ES" sz="1600" b="1" dirty="0" smtClean="0">
              <a:solidFill>
                <a:srgbClr val="00B0F0"/>
              </a:solidFill>
              <a:latin typeface="Arial" pitchFamily="34" charset="0"/>
              <a:ea typeface="Verdana" pitchFamily="34" charset="0"/>
              <a:cs typeface="Arial" pitchFamily="34" charset="0"/>
            </a:endParaRPr>
          </a:p>
          <a:p>
            <a:r>
              <a:rPr lang="es-ES" sz="1600" dirty="0" smtClean="0">
                <a:latin typeface="Arial" pitchFamily="34" charset="0"/>
                <a:cs typeface="Arial" pitchFamily="34" charset="0"/>
              </a:rPr>
              <a:t>Puedes monitorizar tanto tu marca como tu competencia en </a:t>
            </a:r>
            <a:r>
              <a:rPr lang="es-ES" sz="1600" b="1" dirty="0" err="1" smtClean="0">
                <a:latin typeface="Arial" pitchFamily="34" charset="0"/>
                <a:cs typeface="Arial" pitchFamily="34" charset="0"/>
              </a:rPr>
              <a:t>Facebook</a:t>
            </a:r>
            <a:r>
              <a:rPr lang="es-ES" sz="1600" dirty="0" smtClean="0">
                <a:latin typeface="Arial" pitchFamily="34" charset="0"/>
                <a:cs typeface="Arial" pitchFamily="34" charset="0"/>
              </a:rPr>
              <a:t>: fans activos, promedio de </a:t>
            </a:r>
            <a:r>
              <a:rPr lang="es-ES" sz="1600" dirty="0" err="1" smtClean="0">
                <a:latin typeface="Arial" pitchFamily="34" charset="0"/>
                <a:cs typeface="Arial" pitchFamily="34" charset="0"/>
              </a:rPr>
              <a:t>engagement</a:t>
            </a:r>
            <a:r>
              <a:rPr lang="es-ES" sz="1600" dirty="0" smtClean="0">
                <a:latin typeface="Arial" pitchFamily="34" charset="0"/>
                <a:cs typeface="Arial" pitchFamily="34" charset="0"/>
              </a:rPr>
              <a:t>, post al día, tipo de </a:t>
            </a:r>
            <a:r>
              <a:rPr lang="es-ES" sz="1600" dirty="0" err="1" smtClean="0">
                <a:latin typeface="Arial" pitchFamily="34" charset="0"/>
                <a:cs typeface="Arial" pitchFamily="34" charset="0"/>
              </a:rPr>
              <a:t>posts</a:t>
            </a:r>
            <a:r>
              <a:rPr lang="es-ES" sz="1600" dirty="0" smtClean="0">
                <a:latin typeface="Arial" pitchFamily="34" charset="0"/>
                <a:cs typeface="Arial" pitchFamily="34" charset="0"/>
              </a:rPr>
              <a:t>, comentarios sobre la efectividad de las publicaciones, </a:t>
            </a:r>
            <a:r>
              <a:rPr lang="es-ES" sz="1600" dirty="0" err="1" smtClean="0">
                <a:latin typeface="Arial" pitchFamily="34" charset="0"/>
                <a:cs typeface="Arial" pitchFamily="34" charset="0"/>
              </a:rPr>
              <a:t>etc</a:t>
            </a:r>
            <a:r>
              <a:rPr lang="es-ES" sz="1600" dirty="0" smtClean="0">
                <a:latin typeface="Arial" pitchFamily="34" charset="0"/>
                <a:cs typeface="Arial" pitchFamily="34" charset="0"/>
              </a:rPr>
              <a:t>…</a:t>
            </a:r>
          </a:p>
          <a:p>
            <a:pPr algn="just"/>
            <a:endParaRPr lang="es-ES" dirty="0" smtClean="0">
              <a:latin typeface="Arial" pitchFamily="34" charset="0"/>
              <a:ea typeface="Verdana" pitchFamily="34" charset="0"/>
              <a:cs typeface="Arial" pitchFamily="34" charset="0"/>
            </a:endParaRPr>
          </a:p>
          <a:p>
            <a:endParaRPr lang="es-ES" b="1" dirty="0" smtClean="0"/>
          </a:p>
          <a:p>
            <a:endParaRPr lang="es-ES" sz="1600" dirty="0" smtClean="0">
              <a:latin typeface="Arial" pitchFamily="34" charset="0"/>
              <a:ea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1484785"/>
            <a:ext cx="8748464" cy="5509200"/>
          </a:xfrm>
          <a:prstGeom prst="rect">
            <a:avLst/>
          </a:prstGeom>
          <a:noFill/>
        </p:spPr>
        <p:txBody>
          <a:bodyPr wrap="square" numCol="2" spcCol="252000" rtlCol="0">
            <a:spAutoFit/>
          </a:bodyPr>
          <a:lstStyle/>
          <a:p>
            <a:pPr lvl="1" algn="just"/>
            <a:r>
              <a:rPr lang="es-ES" sz="1600" b="1" dirty="0" smtClean="0">
                <a:solidFill>
                  <a:srgbClr val="00B0F0"/>
                </a:solidFill>
                <a:latin typeface="Arial" pitchFamily="34" charset="0"/>
                <a:cs typeface="Arial" pitchFamily="34" charset="0"/>
              </a:rPr>
              <a:t>Google </a:t>
            </a:r>
            <a:r>
              <a:rPr lang="es-ES" sz="1600" b="1" dirty="0" err="1" smtClean="0">
                <a:solidFill>
                  <a:srgbClr val="00B0F0"/>
                </a:solidFill>
                <a:latin typeface="Arial" pitchFamily="34" charset="0"/>
                <a:cs typeface="Arial" pitchFamily="34" charset="0"/>
              </a:rPr>
              <a:t>Analytics</a:t>
            </a:r>
            <a:endParaRPr lang="es-ES" sz="1600" b="1" dirty="0" smtClean="0">
              <a:solidFill>
                <a:srgbClr val="00B0F0"/>
              </a:solidFill>
              <a:latin typeface="Arial" pitchFamily="34" charset="0"/>
              <a:cs typeface="Arial" pitchFamily="34" charset="0"/>
            </a:endParaRPr>
          </a:p>
          <a:p>
            <a:pPr lvl="1" algn="just"/>
            <a:r>
              <a:rPr lang="es-ES" sz="1600" dirty="0" smtClean="0">
                <a:latin typeface="Arial" pitchFamily="34" charset="0"/>
                <a:cs typeface="Arial" pitchFamily="34" charset="0"/>
              </a:rPr>
              <a:t>A parte de medir todo el tráfico que llega a tu web, podrás saber en tiempo real el tráfico que llega procedente de redes sociales.</a:t>
            </a:r>
          </a:p>
          <a:p>
            <a:pPr lvl="1" algn="just"/>
            <a:endParaRPr lang="es-ES" sz="1600" dirty="0" smtClean="0">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Facebook</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Insight</a:t>
            </a:r>
            <a:endParaRPr lang="es-ES" sz="1600" b="1" dirty="0" smtClean="0">
              <a:solidFill>
                <a:srgbClr val="00B0F0"/>
              </a:solidFill>
              <a:latin typeface="Arial" pitchFamily="34" charset="0"/>
              <a:cs typeface="Arial" pitchFamily="34" charset="0"/>
            </a:endParaRPr>
          </a:p>
          <a:p>
            <a:pPr lvl="1" algn="just"/>
            <a:r>
              <a:rPr lang="es-ES" sz="1600" dirty="0" smtClean="0">
                <a:latin typeface="Arial" pitchFamily="34" charset="0"/>
                <a:cs typeface="Arial" pitchFamily="34" charset="0"/>
              </a:rPr>
              <a:t>Herramienta de </a:t>
            </a:r>
            <a:r>
              <a:rPr lang="es-ES" sz="1600" b="1" dirty="0" err="1" smtClean="0">
                <a:latin typeface="Arial" pitchFamily="34" charset="0"/>
                <a:cs typeface="Arial" pitchFamily="34" charset="0"/>
              </a:rPr>
              <a:t>Facebook</a:t>
            </a:r>
            <a:r>
              <a:rPr lang="es-ES" sz="1600" dirty="0" smtClean="0">
                <a:latin typeface="Arial" pitchFamily="34" charset="0"/>
                <a:cs typeface="Arial" pitchFamily="34" charset="0"/>
              </a:rPr>
              <a:t> que te aportará toda la información que necesites sobre tu página de </a:t>
            </a:r>
            <a:r>
              <a:rPr lang="es-ES" sz="1600" dirty="0" err="1" smtClean="0">
                <a:latin typeface="Arial" pitchFamily="34" charset="0"/>
                <a:cs typeface="Arial" pitchFamily="34" charset="0"/>
              </a:rPr>
              <a:t>facebook</a:t>
            </a:r>
            <a:r>
              <a:rPr lang="es-ES" sz="1600" dirty="0" smtClean="0">
                <a:latin typeface="Arial" pitchFamily="34" charset="0"/>
                <a:cs typeface="Arial" pitchFamily="34" charset="0"/>
              </a:rPr>
              <a:t>: alcance de las publicaciones, visitas, compartidos, me gustas…</a:t>
            </a:r>
          </a:p>
          <a:p>
            <a:pPr lvl="1" algn="just"/>
            <a:endParaRPr lang="es-ES" sz="1600" dirty="0" smtClean="0">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Twitter</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Analytics</a:t>
            </a:r>
            <a:endParaRPr lang="es-ES" sz="1600" b="1" dirty="0" smtClean="0">
              <a:solidFill>
                <a:srgbClr val="00B0F0"/>
              </a:solidFill>
              <a:latin typeface="Arial" pitchFamily="34" charset="0"/>
              <a:cs typeface="Arial" pitchFamily="34" charset="0"/>
            </a:endParaRPr>
          </a:p>
          <a:p>
            <a:pPr lvl="1" algn="just"/>
            <a:r>
              <a:rPr lang="es-ES" sz="1600" dirty="0" smtClean="0">
                <a:latin typeface="Arial" pitchFamily="34" charset="0"/>
                <a:cs typeface="Arial" pitchFamily="34" charset="0"/>
              </a:rPr>
              <a:t>Es de reciente creación, y esta herramienta de </a:t>
            </a:r>
            <a:r>
              <a:rPr lang="es-ES" sz="1600" b="1" dirty="0" err="1" smtClean="0">
                <a:latin typeface="Arial" pitchFamily="34" charset="0"/>
                <a:cs typeface="Arial" pitchFamily="34" charset="0"/>
              </a:rPr>
              <a:t>Twitter</a:t>
            </a:r>
            <a:r>
              <a:rPr lang="es-ES" sz="1600" dirty="0" smtClean="0">
                <a:latin typeface="Arial" pitchFamily="34" charset="0"/>
                <a:cs typeface="Arial" pitchFamily="34" charset="0"/>
              </a:rPr>
              <a:t> te permitirá analizar las impresiones de tus </a:t>
            </a:r>
            <a:r>
              <a:rPr lang="es-ES" sz="1600" dirty="0" err="1" smtClean="0">
                <a:latin typeface="Arial" pitchFamily="34" charset="0"/>
                <a:cs typeface="Arial" pitchFamily="34" charset="0"/>
              </a:rPr>
              <a:t>tweets</a:t>
            </a:r>
            <a:r>
              <a:rPr lang="es-ES" sz="1600" dirty="0" smtClean="0">
                <a:latin typeface="Arial" pitchFamily="34" charset="0"/>
                <a:cs typeface="Arial" pitchFamily="34" charset="0"/>
              </a:rPr>
              <a:t>, </a:t>
            </a:r>
            <a:r>
              <a:rPr lang="es-ES" sz="1600" dirty="0" err="1" smtClean="0">
                <a:latin typeface="Arial" pitchFamily="34" charset="0"/>
                <a:cs typeface="Arial" pitchFamily="34" charset="0"/>
              </a:rPr>
              <a:t>clicks</a:t>
            </a:r>
            <a:r>
              <a:rPr lang="es-ES" sz="1600" dirty="0" smtClean="0">
                <a:latin typeface="Arial" pitchFamily="34" charset="0"/>
                <a:cs typeface="Arial" pitchFamily="34" charset="0"/>
              </a:rPr>
              <a:t>, respuestas, favoritos…</a:t>
            </a:r>
          </a:p>
          <a:p>
            <a:pPr lvl="1" algn="just"/>
            <a:endParaRPr lang="es-ES" sz="1600" dirty="0" smtClean="0">
              <a:latin typeface="Arial" pitchFamily="34" charset="0"/>
              <a:cs typeface="Arial" pitchFamily="34" charset="0"/>
            </a:endParaRPr>
          </a:p>
          <a:p>
            <a:pPr lvl="1" algn="just"/>
            <a:endParaRPr lang="es-ES" sz="1600" dirty="0" smtClean="0">
              <a:latin typeface="Arial" pitchFamily="34" charset="0"/>
              <a:cs typeface="Arial" pitchFamily="34" charset="0"/>
            </a:endParaRPr>
          </a:p>
          <a:p>
            <a:pPr lvl="1" algn="just"/>
            <a:endParaRPr lang="es-ES" sz="1600" b="1" dirty="0" smtClean="0">
              <a:solidFill>
                <a:srgbClr val="00B0F0"/>
              </a:solidFill>
              <a:latin typeface="Arial" pitchFamily="34" charset="0"/>
              <a:cs typeface="Arial" pitchFamily="34" charset="0"/>
            </a:endParaRPr>
          </a:p>
          <a:p>
            <a:pPr lvl="1" algn="just"/>
            <a:endParaRPr lang="es-ES" sz="1600" b="1" dirty="0" smtClean="0">
              <a:solidFill>
                <a:srgbClr val="00B0F0"/>
              </a:solidFill>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Simply</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Measured</a:t>
            </a:r>
            <a:r>
              <a:rPr lang="es-ES" sz="1600" dirty="0" smtClean="0">
                <a:latin typeface="Arial" pitchFamily="34" charset="0"/>
                <a:cs typeface="Arial" pitchFamily="34" charset="0"/>
              </a:rPr>
              <a:t> </a:t>
            </a:r>
          </a:p>
          <a:p>
            <a:pPr lvl="1" algn="just"/>
            <a:r>
              <a:rPr lang="es-ES" sz="1600" dirty="0" smtClean="0">
                <a:latin typeface="Arial" pitchFamily="34" charset="0"/>
                <a:cs typeface="Arial" pitchFamily="34" charset="0"/>
              </a:rPr>
              <a:t>Genera informes de tu página de </a:t>
            </a:r>
            <a:r>
              <a:rPr lang="es-ES" sz="1600" dirty="0" err="1" smtClean="0">
                <a:latin typeface="Arial" pitchFamily="34" charset="0"/>
                <a:cs typeface="Arial" pitchFamily="34" charset="0"/>
              </a:rPr>
              <a:t>Facebook</a:t>
            </a:r>
            <a:r>
              <a:rPr lang="es-ES" sz="1600" dirty="0" smtClean="0">
                <a:latin typeface="Arial" pitchFamily="34" charset="0"/>
                <a:cs typeface="Arial" pitchFamily="34" charset="0"/>
              </a:rPr>
              <a:t> y </a:t>
            </a:r>
            <a:r>
              <a:rPr lang="es-ES" sz="1600" dirty="0" err="1" smtClean="0">
                <a:latin typeface="Arial" pitchFamily="34" charset="0"/>
                <a:cs typeface="Arial" pitchFamily="34" charset="0"/>
              </a:rPr>
              <a:t>twitter</a:t>
            </a:r>
            <a:r>
              <a:rPr lang="es-ES" sz="1600" dirty="0" smtClean="0">
                <a:latin typeface="Arial" pitchFamily="34" charset="0"/>
                <a:cs typeface="Arial" pitchFamily="34" charset="0"/>
              </a:rPr>
              <a:t>. También te permite compararlo con otras páginas.</a:t>
            </a:r>
          </a:p>
          <a:p>
            <a:pPr lvl="1" algn="just"/>
            <a:endParaRPr lang="es-ES" sz="1600" dirty="0" smtClean="0">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Crowdser</a:t>
            </a:r>
            <a:endParaRPr lang="es-ES" sz="1600" b="1" dirty="0" smtClean="0">
              <a:solidFill>
                <a:srgbClr val="00B0F0"/>
              </a:solidFill>
              <a:latin typeface="Arial" pitchFamily="34" charset="0"/>
              <a:cs typeface="Arial" pitchFamily="34" charset="0"/>
            </a:endParaRPr>
          </a:p>
          <a:p>
            <a:pPr lvl="1" algn="just"/>
            <a:r>
              <a:rPr lang="es-ES" sz="1600" dirty="0" smtClean="0">
                <a:latin typeface="Arial" pitchFamily="34" charset="0"/>
                <a:cs typeface="Arial" pitchFamily="34" charset="0"/>
              </a:rPr>
              <a:t>Nos dice los </a:t>
            </a:r>
            <a:r>
              <a:rPr lang="es-ES" sz="1600" dirty="0" err="1" smtClean="0">
                <a:latin typeface="Arial" pitchFamily="34" charset="0"/>
                <a:cs typeface="Arial" pitchFamily="34" charset="0"/>
              </a:rPr>
              <a:t>followers</a:t>
            </a:r>
            <a:r>
              <a:rPr lang="es-ES" sz="1600" dirty="0" smtClean="0">
                <a:latin typeface="Arial" pitchFamily="34" charset="0"/>
                <a:cs typeface="Arial" pitchFamily="34" charset="0"/>
              </a:rPr>
              <a:t> ganados, personas a quien seguir, </a:t>
            </a:r>
            <a:r>
              <a:rPr lang="es-ES" sz="1600" dirty="0" err="1" smtClean="0">
                <a:latin typeface="Arial" pitchFamily="34" charset="0"/>
                <a:cs typeface="Arial" pitchFamily="34" charset="0"/>
              </a:rPr>
              <a:t>tweets</a:t>
            </a:r>
            <a:r>
              <a:rPr lang="es-ES" sz="1600" dirty="0" smtClean="0">
                <a:latin typeface="Arial" pitchFamily="34" charset="0"/>
                <a:cs typeface="Arial" pitchFamily="34" charset="0"/>
              </a:rPr>
              <a:t>  con más RT.</a:t>
            </a:r>
          </a:p>
          <a:p>
            <a:pPr lvl="1" algn="just"/>
            <a:endParaRPr lang="es-ES" sz="1600" dirty="0" smtClean="0">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Pinpuff</a:t>
            </a:r>
            <a:r>
              <a:rPr lang="es-ES" sz="1600" b="1" dirty="0" smtClean="0">
                <a:solidFill>
                  <a:srgbClr val="00B0F0"/>
                </a:solidFill>
                <a:latin typeface="Arial" pitchFamily="34" charset="0"/>
                <a:cs typeface="Arial" pitchFamily="34" charset="0"/>
              </a:rPr>
              <a:t> </a:t>
            </a:r>
          </a:p>
          <a:p>
            <a:pPr lvl="1" algn="just"/>
            <a:r>
              <a:rPr lang="es-ES" sz="1600" dirty="0" smtClean="0">
                <a:latin typeface="Arial" pitchFamily="34" charset="0"/>
                <a:cs typeface="Arial" pitchFamily="34" charset="0"/>
              </a:rPr>
              <a:t>Herramienta para </a:t>
            </a:r>
            <a:r>
              <a:rPr lang="es-ES" sz="1600" b="1" dirty="0" err="1" smtClean="0">
                <a:latin typeface="Arial" pitchFamily="34" charset="0"/>
                <a:cs typeface="Arial" pitchFamily="34" charset="0"/>
              </a:rPr>
              <a:t>Pinterest</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que te dice usuarios seguidos,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a:t>
            </a:r>
            <a:r>
              <a:rPr lang="es-ES" sz="1600" dirty="0" err="1" smtClean="0">
                <a:latin typeface="Arial" pitchFamily="34" charset="0"/>
                <a:cs typeface="Arial" pitchFamily="34" charset="0"/>
              </a:rPr>
              <a:t>likes</a:t>
            </a:r>
            <a:r>
              <a:rPr lang="es-ES" sz="1600" dirty="0" smtClean="0">
                <a:latin typeface="Arial" pitchFamily="34" charset="0"/>
                <a:cs typeface="Arial" pitchFamily="34" charset="0"/>
              </a:rPr>
              <a:t>, </a:t>
            </a:r>
            <a:r>
              <a:rPr lang="es-ES" sz="1600" dirty="0" err="1" smtClean="0">
                <a:latin typeface="Arial" pitchFamily="34" charset="0"/>
                <a:cs typeface="Arial" pitchFamily="34" charset="0"/>
              </a:rPr>
              <a:t>repins</a:t>
            </a:r>
            <a:r>
              <a:rPr lang="es-ES" sz="1600" dirty="0" smtClean="0">
                <a:latin typeface="Arial" pitchFamily="34" charset="0"/>
                <a:cs typeface="Arial" pitchFamily="34" charset="0"/>
              </a:rPr>
              <a:t>…</a:t>
            </a:r>
          </a:p>
          <a:p>
            <a:pPr lvl="1" algn="just"/>
            <a:endParaRPr lang="es-ES" sz="1600" dirty="0" smtClean="0">
              <a:latin typeface="Arial" pitchFamily="34" charset="0"/>
              <a:cs typeface="Arial" pitchFamily="34" charset="0"/>
            </a:endParaRPr>
          </a:p>
          <a:p>
            <a:pPr lvl="1" algn="just"/>
            <a:r>
              <a:rPr lang="es-ES" sz="1600" b="1" dirty="0" err="1" smtClean="0">
                <a:solidFill>
                  <a:srgbClr val="00B0F0"/>
                </a:solidFill>
                <a:latin typeface="Arial" pitchFamily="34" charset="0"/>
                <a:cs typeface="Arial" pitchFamily="34" charset="0"/>
              </a:rPr>
              <a:t>Reackly</a:t>
            </a:r>
            <a:endParaRPr lang="es-ES" sz="1600" b="1" dirty="0" smtClean="0">
              <a:solidFill>
                <a:srgbClr val="00B0F0"/>
              </a:solidFill>
              <a:latin typeface="Arial" pitchFamily="34" charset="0"/>
              <a:cs typeface="Arial" pitchFamily="34" charset="0"/>
            </a:endParaRPr>
          </a:p>
          <a:p>
            <a:pPr lvl="1" algn="just"/>
            <a:r>
              <a:rPr lang="es-ES" sz="1600" dirty="0" smtClean="0">
                <a:latin typeface="Arial" pitchFamily="34" charset="0"/>
                <a:cs typeface="Arial" pitchFamily="34" charset="0"/>
              </a:rPr>
              <a:t>Conoce el impacto de tus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en </a:t>
            </a:r>
            <a:r>
              <a:rPr lang="es-ES" sz="1600" b="1" dirty="0" err="1" smtClean="0">
                <a:latin typeface="Arial" pitchFamily="34" charset="0"/>
                <a:cs typeface="Arial" pitchFamily="34" charset="0"/>
              </a:rPr>
              <a:t>Pinterest</a:t>
            </a:r>
            <a:r>
              <a:rPr lang="es-ES" sz="1600" dirty="0" smtClean="0">
                <a:latin typeface="Arial" pitchFamily="34" charset="0"/>
                <a:cs typeface="Arial" pitchFamily="34" charset="0"/>
              </a:rPr>
              <a:t> y averigua qué es lo que funciona y qué es lo que no.</a:t>
            </a:r>
          </a:p>
          <a:p>
            <a:pPr lvl="1" algn="just"/>
            <a:endParaRPr lang="es-ES" sz="1600" dirty="0" smtClean="0">
              <a:latin typeface="Arial" pitchFamily="34" charset="0"/>
              <a:cs typeface="Arial" pitchFamily="34" charset="0"/>
            </a:endParaRPr>
          </a:p>
          <a:p>
            <a:pPr lvl="1" algn="just"/>
            <a:endParaRPr lang="es-ES" sz="1600" dirty="0" smtClean="0">
              <a:latin typeface="Arial" pitchFamily="34" charset="0"/>
              <a:cs typeface="Arial" pitchFamily="34" charset="0"/>
            </a:endParaRPr>
          </a:p>
          <a:p>
            <a:pPr lvl="1" algn="just"/>
            <a:endParaRPr lang="es-ES" sz="1600" dirty="0" smtClean="0">
              <a:latin typeface="Arial" pitchFamily="34" charset="0"/>
              <a:cs typeface="Arial" pitchFamily="34" charset="0"/>
            </a:endParaRPr>
          </a:p>
          <a:p>
            <a:endParaRPr lang="es-ES" dirty="0" smtClean="0"/>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ANALÍTICA</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11 Marcador de contenido" descr="Untitled Infographic2.png"/>
          <p:cNvPicPr>
            <a:picLocks noGrp="1" noChangeAspect="1"/>
          </p:cNvPicPr>
          <p:nvPr>
            <p:ph idx="4294967295"/>
          </p:nvPr>
        </p:nvPicPr>
        <p:blipFill>
          <a:blip r:embed="rId2" cstate="print"/>
          <a:stretch>
            <a:fillRect/>
          </a:stretch>
        </p:blipFill>
        <p:spPr>
          <a:xfrm rot="19674052">
            <a:off x="0" y="98425"/>
            <a:ext cx="2112963" cy="13176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539552" y="1412776"/>
            <a:ext cx="8136904" cy="7725192"/>
          </a:xfrm>
          <a:prstGeom prst="rect">
            <a:avLst/>
          </a:prstGeom>
        </p:spPr>
        <p:txBody>
          <a:bodyPr wrap="square" numCol="2" spcCol="252000">
            <a:spAutoFit/>
          </a:bodyPr>
          <a:lstStyle/>
          <a:p>
            <a:pPr marL="0" lvl="1"/>
            <a:r>
              <a:rPr lang="es-ES" sz="1600" b="1" dirty="0" err="1" smtClean="0">
                <a:solidFill>
                  <a:srgbClr val="00B0F0"/>
                </a:solidFill>
                <a:latin typeface="Arial" pitchFamily="34" charset="0"/>
                <a:cs typeface="Arial" pitchFamily="34" charset="0"/>
              </a:rPr>
              <a:t>Statigram</a:t>
            </a:r>
            <a:endParaRPr lang="es-ES" sz="1600" b="1" dirty="0" smtClean="0">
              <a:solidFill>
                <a:srgbClr val="00B0F0"/>
              </a:solidFill>
              <a:latin typeface="Arial" pitchFamily="34" charset="0"/>
              <a:cs typeface="Arial" pitchFamily="34" charset="0"/>
            </a:endParaRPr>
          </a:p>
          <a:p>
            <a:pPr marL="0" lvl="1"/>
            <a:r>
              <a:rPr lang="es-ES" sz="1600" dirty="0" smtClean="0">
                <a:latin typeface="Arial" pitchFamily="34" charset="0"/>
                <a:cs typeface="Arial" pitchFamily="34" charset="0"/>
              </a:rPr>
              <a:t>La mejor herramienta para analizar tu perfil en </a:t>
            </a:r>
            <a:r>
              <a:rPr lang="es-ES" sz="1600" b="1" dirty="0" err="1" smtClean="0">
                <a:latin typeface="Arial" pitchFamily="34" charset="0"/>
                <a:cs typeface="Arial" pitchFamily="34" charset="0"/>
              </a:rPr>
              <a:t>Instagram</a:t>
            </a:r>
            <a:r>
              <a:rPr lang="es-ES" sz="1600" dirty="0" smtClean="0">
                <a:latin typeface="Arial" pitchFamily="34" charset="0"/>
                <a:cs typeface="Arial" pitchFamily="34" charset="0"/>
              </a:rPr>
              <a:t> analizando toda tu actividad.</a:t>
            </a:r>
          </a:p>
          <a:p>
            <a:pPr lvl="1" algn="just"/>
            <a:endParaRPr lang="es-ES" sz="1600" dirty="0" smtClean="0">
              <a:latin typeface="Arial" pitchFamily="34" charset="0"/>
              <a:cs typeface="Arial" pitchFamily="34" charset="0"/>
            </a:endParaRPr>
          </a:p>
          <a:p>
            <a:pPr marL="0" lvl="1" algn="just"/>
            <a:r>
              <a:rPr lang="es-ES" sz="1600" b="1" dirty="0" err="1" smtClean="0">
                <a:solidFill>
                  <a:srgbClr val="00B0F0"/>
                </a:solidFill>
                <a:latin typeface="Arial" pitchFamily="34" charset="0"/>
                <a:cs typeface="Arial" pitchFamily="34" charset="0"/>
              </a:rPr>
              <a:t>Pinterest</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analytics</a:t>
            </a:r>
            <a:endParaRPr lang="es-ES" sz="1600" b="1" dirty="0" smtClean="0">
              <a:solidFill>
                <a:srgbClr val="00B0F0"/>
              </a:solidFill>
              <a:latin typeface="Arial" pitchFamily="34" charset="0"/>
              <a:cs typeface="Arial" pitchFamily="34" charset="0"/>
            </a:endParaRPr>
          </a:p>
          <a:p>
            <a:pPr marL="0" lvl="1" algn="just"/>
            <a:r>
              <a:rPr lang="es-ES" sz="1600" dirty="0" smtClean="0">
                <a:latin typeface="Arial" pitchFamily="34" charset="0"/>
                <a:cs typeface="Arial" pitchFamily="34" charset="0"/>
              </a:rPr>
              <a:t>Herramienta de </a:t>
            </a:r>
            <a:r>
              <a:rPr lang="es-ES" sz="1600" b="1" dirty="0" err="1" smtClean="0">
                <a:latin typeface="Arial" pitchFamily="34" charset="0"/>
                <a:cs typeface="Arial" pitchFamily="34" charset="0"/>
              </a:rPr>
              <a:t>Pinterest</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para analizar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publicados, compartidos, me gustas…</a:t>
            </a:r>
          </a:p>
          <a:p>
            <a:pPr marL="0" lvl="1" algn="just"/>
            <a:endParaRPr lang="es-ES" sz="1600" dirty="0" smtClean="0">
              <a:latin typeface="Arial" pitchFamily="34" charset="0"/>
              <a:cs typeface="Arial" pitchFamily="34" charset="0"/>
            </a:endParaRPr>
          </a:p>
          <a:p>
            <a:pPr marL="0" lvl="1" algn="just"/>
            <a:r>
              <a:rPr lang="es-ES" sz="1600" b="1" dirty="0" err="1" smtClean="0">
                <a:solidFill>
                  <a:srgbClr val="00B0F0"/>
                </a:solidFill>
                <a:latin typeface="Arial" pitchFamily="34" charset="0"/>
                <a:cs typeface="Arial" pitchFamily="34" charset="0"/>
              </a:rPr>
              <a:t>Tailwind</a:t>
            </a:r>
            <a:endParaRPr lang="es-ES" sz="1600" b="1" dirty="0" smtClean="0">
              <a:solidFill>
                <a:srgbClr val="00B0F0"/>
              </a:solidFill>
              <a:latin typeface="Arial" pitchFamily="34" charset="0"/>
              <a:cs typeface="Arial" pitchFamily="34" charset="0"/>
            </a:endParaRPr>
          </a:p>
          <a:p>
            <a:pPr marL="0" lvl="1" algn="just"/>
            <a:r>
              <a:rPr lang="es-ES" sz="1600" dirty="0" smtClean="0">
                <a:latin typeface="Arial" pitchFamily="34" charset="0"/>
                <a:cs typeface="Arial" pitchFamily="34" charset="0"/>
              </a:rPr>
              <a:t>También te proporciona la información de </a:t>
            </a:r>
            <a:r>
              <a:rPr lang="es-ES" sz="1600" b="1" dirty="0" err="1" smtClean="0">
                <a:latin typeface="Arial" pitchFamily="34" charset="0"/>
                <a:cs typeface="Arial" pitchFamily="34" charset="0"/>
              </a:rPr>
              <a:t>Pinterest</a:t>
            </a:r>
            <a:r>
              <a:rPr lang="es-ES" sz="1600" dirty="0" smtClean="0">
                <a:latin typeface="Arial" pitchFamily="34" charset="0"/>
                <a:cs typeface="Arial" pitchFamily="34" charset="0"/>
              </a:rPr>
              <a:t> de tus seguidores más influyentes, cantidad de seguidores, los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con más </a:t>
            </a:r>
            <a:r>
              <a:rPr lang="es-ES" sz="1600" dirty="0" err="1" smtClean="0">
                <a:latin typeface="Arial" pitchFamily="34" charset="0"/>
                <a:cs typeface="Arial" pitchFamily="34" charset="0"/>
              </a:rPr>
              <a:t>repins</a:t>
            </a:r>
            <a:r>
              <a:rPr lang="es-ES" sz="1600" dirty="0" smtClean="0">
                <a:latin typeface="Arial" pitchFamily="34" charset="0"/>
                <a:cs typeface="Arial" pitchFamily="34" charset="0"/>
              </a:rPr>
              <a:t>, cantidad de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 me gusta y comentarios, y analítica de tus seguidores.</a:t>
            </a: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marL="0" lvl="1" algn="just"/>
            <a:endParaRPr lang="es-ES" sz="1600" dirty="0" smtClean="0">
              <a:latin typeface="Arial" pitchFamily="34" charset="0"/>
              <a:cs typeface="Arial" pitchFamily="34" charset="0"/>
            </a:endParaRPr>
          </a:p>
          <a:p>
            <a:pPr algn="just"/>
            <a:r>
              <a:rPr lang="es-ES" sz="1600" b="1" dirty="0" smtClean="0">
                <a:solidFill>
                  <a:srgbClr val="00B0F0"/>
                </a:solidFill>
                <a:latin typeface="Arial" pitchFamily="34" charset="0"/>
                <a:cs typeface="Arial" pitchFamily="34" charset="0"/>
              </a:rPr>
              <a:t>NOD3x</a:t>
            </a:r>
          </a:p>
          <a:p>
            <a:pPr algn="just"/>
            <a:r>
              <a:rPr lang="es-ES" sz="1600" dirty="0" smtClean="0">
                <a:latin typeface="Arial" pitchFamily="34" charset="0"/>
                <a:cs typeface="Arial" pitchFamily="34" charset="0"/>
              </a:rPr>
              <a:t>Analiza</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en las redes sociales quién tiene mayor influencia dentro de nuestra área, qué términos son lo más usados en relación con las publicaciones, qué hacemos, dónde se habla sobre nuestro contenido, entre otras funcionalidades.</a:t>
            </a:r>
          </a:p>
          <a:p>
            <a:pPr algn="just"/>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Recommended</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Users</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Permite buscar personas dependiendo de la temática que queremos, y a la vez nos recomienda que usuarios serían importantes tener en nuestro círculo y su importancia en relación de la temática.</a:t>
            </a: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ANALÍTICA</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11 Marcador de contenido" descr="Untitled Infographic2.png"/>
          <p:cNvPicPr>
            <a:picLocks noGrp="1" noChangeAspect="1"/>
          </p:cNvPicPr>
          <p:nvPr>
            <p:ph idx="4294967295"/>
          </p:nvPr>
        </p:nvPicPr>
        <p:blipFill>
          <a:blip r:embed="rId2" cstate="print"/>
          <a:stretch>
            <a:fillRect/>
          </a:stretch>
        </p:blipFill>
        <p:spPr>
          <a:xfrm rot="19674052">
            <a:off x="0" y="98425"/>
            <a:ext cx="2112963" cy="13176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467544" y="1412776"/>
            <a:ext cx="8208912" cy="4770537"/>
          </a:xfrm>
          <a:prstGeom prst="rect">
            <a:avLst/>
          </a:prstGeom>
        </p:spPr>
        <p:txBody>
          <a:bodyPr wrap="square" numCol="2" spcCol="252000">
            <a:spAutoFit/>
          </a:bodyPr>
          <a:lstStyle/>
          <a:p>
            <a:pPr algn="just"/>
            <a:r>
              <a:rPr lang="es-ES" sz="1600" b="1" dirty="0" err="1" smtClean="0">
                <a:solidFill>
                  <a:srgbClr val="00B0F0"/>
                </a:solidFill>
                <a:latin typeface="Arial" pitchFamily="34" charset="0"/>
                <a:cs typeface="Arial" pitchFamily="34" charset="0"/>
              </a:rPr>
              <a:t>Circloscope</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Herramienta con la que analizar tus círculos en </a:t>
            </a:r>
            <a:r>
              <a:rPr lang="es-ES" sz="1600" b="1" dirty="0" smtClean="0">
                <a:latin typeface="Arial" pitchFamily="34" charset="0"/>
                <a:cs typeface="Arial" pitchFamily="34" charset="0"/>
              </a:rPr>
              <a:t>G+. </a:t>
            </a:r>
            <a:r>
              <a:rPr lang="es-ES" sz="1600" dirty="0" smtClean="0">
                <a:latin typeface="Arial" pitchFamily="34" charset="0"/>
                <a:cs typeface="Arial" pitchFamily="34" charset="0"/>
              </a:rPr>
              <a:t>Qué</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usuarios están inactivos, usuarios de mayor influencia, lista de personas que han dado +1 a nuestras publicaciones, quiénes nos siguen y quiénes no…</a:t>
            </a:r>
          </a:p>
          <a:p>
            <a:pPr algn="just"/>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All</a:t>
            </a:r>
            <a:r>
              <a:rPr lang="es-ES" sz="1600" b="1" dirty="0" smtClean="0">
                <a:solidFill>
                  <a:srgbClr val="00B0F0"/>
                </a:solidFill>
                <a:latin typeface="Arial" pitchFamily="34" charset="0"/>
                <a:cs typeface="Arial" pitchFamily="34" charset="0"/>
              </a:rPr>
              <a:t> My + </a:t>
            </a:r>
            <a:r>
              <a:rPr lang="es-ES" sz="1600" b="1" dirty="0" err="1" smtClean="0">
                <a:solidFill>
                  <a:srgbClr val="00B0F0"/>
                </a:solidFill>
                <a:latin typeface="Arial" pitchFamily="34" charset="0"/>
                <a:cs typeface="Arial" pitchFamily="34" charset="0"/>
              </a:rPr>
              <a:t>Statistics</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Herramienta para estadísticas sobre nuestro perfil o página de </a:t>
            </a:r>
            <a:r>
              <a:rPr lang="es-ES" sz="1600" b="1" dirty="0" smtClean="0">
                <a:latin typeface="Arial" pitchFamily="34" charset="0"/>
                <a:cs typeface="Arial" pitchFamily="34" charset="0"/>
              </a:rPr>
              <a:t>Google Plus</a:t>
            </a:r>
            <a:r>
              <a:rPr lang="es-ES" sz="1600" dirty="0" smtClean="0">
                <a:latin typeface="Arial" pitchFamily="34" charset="0"/>
                <a:cs typeface="Arial" pitchFamily="34" charset="0"/>
              </a:rPr>
              <a:t>. Además, podrás ver tus publicaciones más populares y gráficos para observar el curso de cada una de ellas y buscar estadísticas de algún tema en específico.</a:t>
            </a:r>
          </a:p>
          <a:p>
            <a:pPr algn="just"/>
            <a:endParaRPr lang="es-ES" sz="1600" dirty="0" smtClean="0">
              <a:latin typeface="Arial" pitchFamily="34" charset="0"/>
              <a:cs typeface="Arial" pitchFamily="34" charset="0"/>
            </a:endParaRPr>
          </a:p>
          <a:p>
            <a:pPr algn="just"/>
            <a:r>
              <a:rPr lang="es-ES" sz="1600" b="1" dirty="0" smtClean="0">
                <a:solidFill>
                  <a:srgbClr val="00B0F0"/>
                </a:solidFill>
                <a:latin typeface="Arial" pitchFamily="34" charset="0"/>
                <a:cs typeface="Arial" pitchFamily="34" charset="0"/>
              </a:rPr>
              <a:t>Ecos de Google+</a:t>
            </a:r>
          </a:p>
          <a:p>
            <a:pPr algn="just"/>
            <a:r>
              <a:rPr lang="es-ES" sz="1600" dirty="0" smtClean="0">
                <a:latin typeface="Arial" pitchFamily="34" charset="0"/>
                <a:cs typeface="Arial" pitchFamily="34" charset="0"/>
              </a:rPr>
              <a:t>Analiza el impacto de tus publicaciones. Con esta herramienta,</a:t>
            </a:r>
          </a:p>
          <a:p>
            <a:pPr algn="just"/>
            <a:r>
              <a:rPr lang="es-ES" sz="1600" dirty="0" smtClean="0">
                <a:latin typeface="Arial" pitchFamily="34" charset="0"/>
                <a:cs typeface="Arial" pitchFamily="34" charset="0"/>
              </a:rPr>
              <a:t>podemos ver como se ha disparado</a:t>
            </a:r>
          </a:p>
          <a:p>
            <a:pPr algn="just"/>
            <a:r>
              <a:rPr lang="pt-BR" sz="1600" dirty="0" err="1" smtClean="0">
                <a:latin typeface="Arial" pitchFamily="34" charset="0"/>
                <a:cs typeface="Arial" pitchFamily="34" charset="0"/>
              </a:rPr>
              <a:t>nuestro</a:t>
            </a:r>
            <a:r>
              <a:rPr lang="pt-BR" sz="1600" dirty="0" smtClean="0">
                <a:latin typeface="Arial" pitchFamily="34" charset="0"/>
                <a:cs typeface="Arial" pitchFamily="34" charset="0"/>
              </a:rPr>
              <a:t> </a:t>
            </a:r>
            <a:r>
              <a:rPr lang="pt-BR" sz="1600" dirty="0" err="1" smtClean="0">
                <a:latin typeface="Arial" pitchFamily="34" charset="0"/>
                <a:cs typeface="Arial" pitchFamily="34" charset="0"/>
              </a:rPr>
              <a:t>post</a:t>
            </a:r>
            <a:r>
              <a:rPr lang="pt-BR" sz="1600" dirty="0" smtClean="0">
                <a:latin typeface="Arial" pitchFamily="34" charset="0"/>
                <a:cs typeface="Arial" pitchFamily="34" charset="0"/>
              </a:rPr>
              <a:t>, </a:t>
            </a:r>
            <a:r>
              <a:rPr lang="pt-BR" sz="1600" dirty="0" err="1" smtClean="0">
                <a:latin typeface="Arial" pitchFamily="34" charset="0"/>
                <a:cs typeface="Arial" pitchFamily="34" charset="0"/>
              </a:rPr>
              <a:t>dándonos</a:t>
            </a:r>
            <a:r>
              <a:rPr lang="pt-BR" sz="1600" dirty="0" smtClean="0">
                <a:latin typeface="Arial" pitchFamily="34" charset="0"/>
                <a:cs typeface="Arial" pitchFamily="34" charset="0"/>
              </a:rPr>
              <a:t> </a:t>
            </a:r>
            <a:r>
              <a:rPr lang="pt-BR" sz="1600" dirty="0" err="1" smtClean="0">
                <a:latin typeface="Arial" pitchFamily="34" charset="0"/>
                <a:cs typeface="Arial" pitchFamily="34" charset="0"/>
              </a:rPr>
              <a:t>así</a:t>
            </a:r>
            <a:r>
              <a:rPr lang="pt-BR" sz="1600" dirty="0" smtClean="0">
                <a:latin typeface="Arial" pitchFamily="34" charset="0"/>
                <a:cs typeface="Arial" pitchFamily="34" charset="0"/>
              </a:rPr>
              <a:t> </a:t>
            </a:r>
            <a:r>
              <a:rPr lang="pt-BR" sz="1600" dirty="0" err="1" smtClean="0">
                <a:latin typeface="Arial" pitchFamily="34" charset="0"/>
                <a:cs typeface="Arial" pitchFamily="34" charset="0"/>
              </a:rPr>
              <a:t>la</a:t>
            </a:r>
            <a:r>
              <a:rPr lang="pt-BR" sz="1600" dirty="0" smtClean="0">
                <a:latin typeface="Arial" pitchFamily="34" charset="0"/>
                <a:cs typeface="Arial" pitchFamily="34" charset="0"/>
              </a:rPr>
              <a:t>  </a:t>
            </a:r>
            <a:r>
              <a:rPr lang="es-ES" sz="1600" dirty="0" smtClean="0">
                <a:latin typeface="Arial" pitchFamily="34" charset="0"/>
                <a:cs typeface="Arial" pitchFamily="34" charset="0"/>
              </a:rPr>
              <a:t>oportunidad de seguir a esas personas.</a:t>
            </a:r>
          </a:p>
          <a:p>
            <a:pPr algn="just"/>
            <a:endParaRPr lang="es-ES" sz="1600" b="1" dirty="0" smtClean="0">
              <a:latin typeface="Arial" pitchFamily="34" charset="0"/>
              <a:cs typeface="Arial" pitchFamily="34" charset="0"/>
            </a:endParaRPr>
          </a:p>
          <a:p>
            <a:pPr algn="just"/>
            <a:r>
              <a:rPr lang="es-ES" sz="1600" b="1" dirty="0" smtClean="0">
                <a:solidFill>
                  <a:srgbClr val="00B0F0"/>
                </a:solidFill>
                <a:latin typeface="Arial" pitchFamily="34" charset="0"/>
                <a:cs typeface="Arial" pitchFamily="34" charset="0"/>
              </a:rPr>
              <a:t>Google Plus Business </a:t>
            </a:r>
            <a:r>
              <a:rPr lang="es-ES" sz="1600" b="1" dirty="0" err="1" smtClean="0">
                <a:solidFill>
                  <a:srgbClr val="00B0F0"/>
                </a:solidFill>
                <a:latin typeface="Arial" pitchFamily="34" charset="0"/>
                <a:cs typeface="Arial" pitchFamily="34" charset="0"/>
              </a:rPr>
              <a:t>Brand</a:t>
            </a:r>
            <a:r>
              <a:rPr lang="es-ES" sz="1600" b="1" dirty="0" smtClean="0">
                <a:solidFill>
                  <a:srgbClr val="00B0F0"/>
                </a:solidFill>
                <a:latin typeface="Arial" pitchFamily="34" charset="0"/>
                <a:cs typeface="Arial" pitchFamily="34" charset="0"/>
              </a:rPr>
              <a:t> Page </a:t>
            </a:r>
            <a:r>
              <a:rPr lang="es-ES" sz="1600" b="1" dirty="0" err="1" smtClean="0">
                <a:solidFill>
                  <a:srgbClr val="00B0F0"/>
                </a:solidFill>
                <a:latin typeface="Arial" pitchFamily="34" charset="0"/>
                <a:cs typeface="Arial" pitchFamily="34" charset="0"/>
              </a:rPr>
              <a:t>Audit</a:t>
            </a:r>
            <a:r>
              <a:rPr lang="es-ES" sz="1600" b="1" dirty="0" smtClean="0">
                <a:solidFill>
                  <a:srgbClr val="00B0F0"/>
                </a:solidFill>
                <a:latin typeface="Arial" pitchFamily="34" charset="0"/>
                <a:cs typeface="Arial" pitchFamily="34" charset="0"/>
              </a:rPr>
              <a:t> </a:t>
            </a:r>
            <a:r>
              <a:rPr lang="es-ES" sz="1600" b="1" dirty="0" err="1" smtClean="0">
                <a:solidFill>
                  <a:srgbClr val="00B0F0"/>
                </a:solidFill>
                <a:latin typeface="Arial" pitchFamily="34" charset="0"/>
                <a:cs typeface="Arial" pitchFamily="34" charset="0"/>
              </a:rPr>
              <a:t>Tool</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Examina cuentas de </a:t>
            </a:r>
            <a:r>
              <a:rPr lang="es-ES" sz="1600" b="1" dirty="0" smtClean="0">
                <a:latin typeface="Arial" pitchFamily="34" charset="0"/>
                <a:cs typeface="Arial" pitchFamily="34" charset="0"/>
              </a:rPr>
              <a:t>Google+</a:t>
            </a:r>
            <a:r>
              <a:rPr lang="es-ES" sz="1600" dirty="0" smtClean="0">
                <a:latin typeface="Arial" pitchFamily="34" charset="0"/>
                <a:cs typeface="Arial" pitchFamily="34" charset="0"/>
              </a:rPr>
              <a:t> y saca</a:t>
            </a:r>
          </a:p>
          <a:p>
            <a:pPr algn="just"/>
            <a:r>
              <a:rPr lang="es-ES" sz="1600" dirty="0" smtClean="0">
                <a:latin typeface="Arial" pitchFamily="34" charset="0"/>
                <a:cs typeface="Arial" pitchFamily="34" charset="0"/>
              </a:rPr>
              <a:t>informaciones como la calidad de</a:t>
            </a:r>
          </a:p>
          <a:p>
            <a:pPr algn="just"/>
            <a:r>
              <a:rPr lang="es-ES" sz="1600" dirty="0" smtClean="0">
                <a:latin typeface="Arial" pitchFamily="34" charset="0"/>
                <a:cs typeface="Arial" pitchFamily="34" charset="0"/>
              </a:rPr>
              <a:t>nuestros </a:t>
            </a:r>
            <a:r>
              <a:rPr lang="es-ES" sz="1600" dirty="0" err="1" smtClean="0">
                <a:latin typeface="Arial" pitchFamily="34" charset="0"/>
                <a:cs typeface="Arial" pitchFamily="34" charset="0"/>
              </a:rPr>
              <a:t>posts</a:t>
            </a:r>
            <a:r>
              <a:rPr lang="es-ES" sz="1600" dirty="0" smtClean="0">
                <a:latin typeface="Arial" pitchFamily="34" charset="0"/>
                <a:cs typeface="Arial" pitchFamily="34" charset="0"/>
              </a:rPr>
              <a:t>, análisis individual de</a:t>
            </a:r>
          </a:p>
          <a:p>
            <a:pPr algn="just"/>
            <a:r>
              <a:rPr lang="es-ES" sz="1600" dirty="0" smtClean="0">
                <a:latin typeface="Arial" pitchFamily="34" charset="0"/>
                <a:cs typeface="Arial" pitchFamily="34" charset="0"/>
              </a:rPr>
              <a:t>cada post y así mejorar su SEO.</a:t>
            </a:r>
          </a:p>
          <a:p>
            <a:pPr algn="just"/>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ea typeface="Verdana" pitchFamily="34" charset="0"/>
                <a:cs typeface="Arial" pitchFamily="34" charset="0"/>
              </a:rPr>
              <a:t>SharedCounter</a:t>
            </a:r>
            <a:endParaRPr lang="es-ES" sz="1600" b="1" dirty="0" smtClean="0">
              <a:solidFill>
                <a:srgbClr val="00B0F0"/>
              </a:solidFill>
              <a:latin typeface="Arial" pitchFamily="34" charset="0"/>
              <a:ea typeface="Verdana" pitchFamily="34" charset="0"/>
              <a:cs typeface="Arial" pitchFamily="34" charset="0"/>
            </a:endParaRPr>
          </a:p>
          <a:p>
            <a:pPr algn="just"/>
            <a:r>
              <a:rPr lang="es-ES" sz="1600" dirty="0" smtClean="0">
                <a:latin typeface="Arial" pitchFamily="34" charset="0"/>
                <a:ea typeface="Verdana" pitchFamily="34" charset="0"/>
                <a:cs typeface="Arial" pitchFamily="34" charset="0"/>
              </a:rPr>
              <a:t>Analiza los compartidos en las </a:t>
            </a:r>
            <a:r>
              <a:rPr lang="es-ES" sz="1600" dirty="0" err="1" smtClean="0">
                <a:latin typeface="Arial" pitchFamily="34" charset="0"/>
                <a:ea typeface="Verdana" pitchFamily="34" charset="0"/>
                <a:cs typeface="Arial" pitchFamily="34" charset="0"/>
              </a:rPr>
              <a:t>rr.ss.</a:t>
            </a:r>
            <a:r>
              <a:rPr lang="es-ES" sz="1600" dirty="0" smtClean="0">
                <a:latin typeface="Arial" pitchFamily="34" charset="0"/>
                <a:ea typeface="Verdana" pitchFamily="34" charset="0"/>
                <a:cs typeface="Arial" pitchFamily="34" charset="0"/>
              </a:rPr>
              <a:t> de tus enlaces.</a:t>
            </a:r>
          </a:p>
          <a:p>
            <a:pPr algn="just"/>
            <a:endParaRPr lang="es-ES" sz="1600" dirty="0" smtClean="0">
              <a:latin typeface="Arial" pitchFamily="34" charset="0"/>
              <a:ea typeface="Verdana" pitchFamily="34" charset="0"/>
              <a:cs typeface="Arial" pitchFamily="34" charset="0"/>
            </a:endParaRPr>
          </a:p>
          <a:p>
            <a:pPr algn="just"/>
            <a:endParaRPr lang="es-ES" sz="1600" dirty="0" smtClean="0">
              <a:latin typeface="Arial" pitchFamily="34" charset="0"/>
              <a:ea typeface="Verdana"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dirty="0" smtClean="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ANALÍTICA</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11 Marcador de contenido" descr="Untitled Infographic2.png"/>
          <p:cNvPicPr>
            <a:picLocks noGrp="1" noChangeAspect="1"/>
          </p:cNvPicPr>
          <p:nvPr>
            <p:ph idx="4294967295"/>
          </p:nvPr>
        </p:nvPicPr>
        <p:blipFill>
          <a:blip r:embed="rId2" cstate="print"/>
          <a:stretch>
            <a:fillRect/>
          </a:stretch>
        </p:blipFill>
        <p:spPr>
          <a:xfrm rot="19674052">
            <a:off x="0" y="98425"/>
            <a:ext cx="2112963" cy="13176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467544" y="1340768"/>
            <a:ext cx="8208912" cy="4124206"/>
          </a:xfrm>
          <a:prstGeom prst="rect">
            <a:avLst/>
          </a:prstGeom>
        </p:spPr>
        <p:txBody>
          <a:bodyPr wrap="square">
            <a:spAutoFit/>
          </a:bodyPr>
          <a:lstStyle/>
          <a:p>
            <a:r>
              <a:rPr lang="es-ES" sz="1600" b="1" dirty="0" err="1" smtClean="0">
                <a:solidFill>
                  <a:srgbClr val="00B0F0"/>
                </a:solidFill>
                <a:latin typeface="Arial" pitchFamily="34" charset="0"/>
                <a:cs typeface="Arial" pitchFamily="34" charset="0"/>
              </a:rPr>
              <a:t>Tailwind</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Es una herramienta para analíticas de </a:t>
            </a:r>
            <a:r>
              <a:rPr lang="es-ES" sz="1600" b="1" dirty="0" err="1" smtClean="0">
                <a:latin typeface="Arial" pitchFamily="34" charset="0"/>
                <a:cs typeface="Arial" pitchFamily="34" charset="0"/>
              </a:rPr>
              <a:t>Pinterest</a:t>
            </a:r>
            <a:r>
              <a:rPr lang="es-ES" sz="1600" dirty="0" smtClean="0">
                <a:latin typeface="Arial" pitchFamily="34" charset="0"/>
                <a:cs typeface="Arial" pitchFamily="34" charset="0"/>
              </a:rPr>
              <a:t>, ya que nos proporciona la información de quienes son nuestros seguidores más influyentes, cantidad de seguidores, los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con más </a:t>
            </a:r>
            <a:r>
              <a:rPr lang="es-ES" sz="1600" dirty="0" err="1" smtClean="0">
                <a:latin typeface="Arial" pitchFamily="34" charset="0"/>
                <a:cs typeface="Arial" pitchFamily="34" charset="0"/>
              </a:rPr>
              <a:t>repins</a:t>
            </a:r>
            <a:r>
              <a:rPr lang="es-ES" sz="1600" dirty="0" smtClean="0">
                <a:latin typeface="Arial" pitchFamily="34" charset="0"/>
                <a:cs typeface="Arial" pitchFamily="34" charset="0"/>
              </a:rPr>
              <a:t>, cantidad de </a:t>
            </a:r>
            <a:r>
              <a:rPr lang="es-ES" sz="1600" dirty="0" err="1" smtClean="0">
                <a:latin typeface="Arial" pitchFamily="34" charset="0"/>
                <a:cs typeface="Arial" pitchFamily="34" charset="0"/>
              </a:rPr>
              <a:t>pins</a:t>
            </a:r>
            <a:r>
              <a:rPr lang="es-ES" sz="1600" dirty="0" smtClean="0">
                <a:latin typeface="Arial" pitchFamily="34" charset="0"/>
                <a:cs typeface="Arial" pitchFamily="34" charset="0"/>
              </a:rPr>
              <a:t> , me gusta y comentarios, y analítica de nuestros seguidores.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Linkstant</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Recibe alerta cada vez que alguien enlace tu web o blog.</a:t>
            </a:r>
          </a:p>
          <a:p>
            <a:endParaRPr lang="es-ES" sz="1600" dirty="0" smtClean="0">
              <a:latin typeface="Arial" pitchFamily="34" charset="0"/>
              <a:cs typeface="Arial" pitchFamily="34" charset="0"/>
            </a:endParaRPr>
          </a:p>
          <a:p>
            <a:pPr algn="just"/>
            <a:r>
              <a:rPr lang="es-ES" sz="1600" b="1" dirty="0" err="1" smtClean="0">
                <a:solidFill>
                  <a:srgbClr val="00B0F0"/>
                </a:solidFill>
                <a:latin typeface="Arial" pitchFamily="34" charset="0"/>
                <a:cs typeface="Arial" pitchFamily="34" charset="0"/>
              </a:rPr>
              <a:t>Croodbooster</a:t>
            </a:r>
            <a:endParaRPr lang="es-ES" sz="1600" b="1" dirty="0" smtClean="0">
              <a:solidFill>
                <a:srgbClr val="00B0F0"/>
              </a:solidFill>
              <a:latin typeface="Arial" pitchFamily="34" charset="0"/>
              <a:cs typeface="Arial" pitchFamily="34" charset="0"/>
            </a:endParaRPr>
          </a:p>
          <a:p>
            <a:pPr algn="just"/>
            <a:r>
              <a:rPr lang="es-ES" sz="1600" dirty="0" smtClean="0">
                <a:latin typeface="Arial" pitchFamily="34" charset="0"/>
                <a:cs typeface="Arial" pitchFamily="34" charset="0"/>
              </a:rPr>
              <a:t>Otra Herramienta que también te dará apoyo para tus estadísticas de </a:t>
            </a:r>
            <a:r>
              <a:rPr lang="es-ES" sz="1600" b="1" dirty="0" err="1" smtClean="0">
                <a:latin typeface="Arial" pitchFamily="34" charset="0"/>
                <a:cs typeface="Arial" pitchFamily="34" charset="0"/>
              </a:rPr>
              <a:t>Facebook</a:t>
            </a:r>
            <a:r>
              <a:rPr lang="es-ES" sz="1600" dirty="0" smtClean="0">
                <a:latin typeface="Arial" pitchFamily="34" charset="0"/>
                <a:cs typeface="Arial" pitchFamily="34" charset="0"/>
              </a:rPr>
              <a:t> y </a:t>
            </a:r>
            <a:r>
              <a:rPr lang="es-ES" sz="1600" b="1" dirty="0" err="1" smtClean="0">
                <a:latin typeface="Arial" pitchFamily="34" charset="0"/>
                <a:cs typeface="Arial" pitchFamily="34" charset="0"/>
              </a:rPr>
              <a:t>Twitter</a:t>
            </a:r>
            <a:r>
              <a:rPr lang="es-ES" sz="1600" dirty="0" smtClean="0">
                <a:latin typeface="Arial" pitchFamily="34" charset="0"/>
                <a:cs typeface="Arial" pitchFamily="34" charset="0"/>
              </a:rPr>
              <a:t>.</a:t>
            </a:r>
            <a:endParaRPr lang="es-ES" sz="1600" dirty="0" smtClean="0">
              <a:latin typeface="Arial" pitchFamily="34" charset="0"/>
              <a:ea typeface="Verdana" pitchFamily="34" charset="0"/>
              <a:cs typeface="Arial" pitchFamily="34" charset="0"/>
            </a:endParaRPr>
          </a:p>
          <a:p>
            <a:endParaRPr lang="es-ES" sz="1600" dirty="0" smtClean="0">
              <a:latin typeface="Arial" pitchFamily="34" charset="0"/>
              <a:cs typeface="Arial" pitchFamily="34" charset="0"/>
            </a:endParaRPr>
          </a:p>
          <a:p>
            <a:endParaRPr lang="es-ES" dirty="0" smtClean="0"/>
          </a:p>
          <a:p>
            <a:endParaRPr lang="es-ES" dirty="0" smtClean="0"/>
          </a:p>
          <a:p>
            <a:endParaRPr lang="es-ES" dirty="0" smtClean="0">
              <a:latin typeface="Arial" pitchFamily="34" charset="0"/>
              <a:cs typeface="Arial" pitchFamily="34" charset="0"/>
            </a:endParaRPr>
          </a:p>
        </p:txBody>
      </p:sp>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ANALÍTICA</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11 Marcador de contenido" descr="Untitled Infographic2.png"/>
          <p:cNvPicPr>
            <a:picLocks noGrp="1" noChangeAspect="1"/>
          </p:cNvPicPr>
          <p:nvPr>
            <p:ph idx="4294967295"/>
          </p:nvPr>
        </p:nvPicPr>
        <p:blipFill>
          <a:blip r:embed="rId2" cstate="print"/>
          <a:stretch>
            <a:fillRect/>
          </a:stretch>
        </p:blipFill>
        <p:spPr>
          <a:xfrm rot="19674052">
            <a:off x="0" y="98425"/>
            <a:ext cx="2112963" cy="1317625"/>
          </a:xfrm>
        </p:spPr>
      </p:pic>
      <p:sp>
        <p:nvSpPr>
          <p:cNvPr id="11" name="10 Rectángulo"/>
          <p:cNvSpPr/>
          <p:nvPr/>
        </p:nvSpPr>
        <p:spPr>
          <a:xfrm>
            <a:off x="467544" y="1412776"/>
            <a:ext cx="8208912" cy="615553"/>
          </a:xfrm>
          <a:prstGeom prst="rect">
            <a:avLst/>
          </a:prstGeom>
        </p:spPr>
        <p:txBody>
          <a:bodyPr wrap="square" numCol="2" spcCol="252000">
            <a:spAutoFit/>
          </a:bodyPr>
          <a:lstStyle/>
          <a:p>
            <a:pPr algn="just"/>
            <a:endParaRPr lang="es-ES" sz="1600" dirty="0" smtClean="0">
              <a:latin typeface="Arial" pitchFamily="34" charset="0"/>
              <a:cs typeface="Arial" pitchFamily="34" charset="0"/>
            </a:endParaRPr>
          </a:p>
          <a:p>
            <a:pPr algn="just"/>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467544" y="260648"/>
            <a:ext cx="8208912" cy="864096"/>
          </a:xfrm>
          <a:prstGeom prst="rect">
            <a:avLst/>
          </a:prstGeom>
          <a:solidFill>
            <a:srgbClr val="FF505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5 Imagen" descr="Untitled Infographic 3.png"/>
          <p:cNvPicPr>
            <a:picLocks noChangeAspect="1"/>
          </p:cNvPicPr>
          <p:nvPr/>
        </p:nvPicPr>
        <p:blipFill>
          <a:blip r:embed="rId2" cstate="print"/>
          <a:stretch>
            <a:fillRect/>
          </a:stretch>
        </p:blipFill>
        <p:spPr>
          <a:xfrm>
            <a:off x="611560" y="-83306"/>
            <a:ext cx="1368152" cy="1520977"/>
          </a:xfrm>
          <a:prstGeom prst="rect">
            <a:avLst/>
          </a:prstGeom>
        </p:spPr>
      </p:pic>
      <p:sp>
        <p:nvSpPr>
          <p:cNvPr id="9" name="8 CuadroTexto"/>
          <p:cNvSpPr txBox="1"/>
          <p:nvPr/>
        </p:nvSpPr>
        <p:spPr>
          <a:xfrm>
            <a:off x="3059832" y="404664"/>
            <a:ext cx="5616624" cy="523220"/>
          </a:xfrm>
          <a:prstGeom prst="rect">
            <a:avLst/>
          </a:prstGeom>
          <a:noFill/>
        </p:spPr>
        <p:txBody>
          <a:bodyPr wrap="square" rtlCol="0">
            <a:spAutoFit/>
          </a:bodyPr>
          <a:lstStyle/>
          <a:p>
            <a:pPr algn="r"/>
            <a:r>
              <a:rPr lang="es-ES" sz="2800" b="1" dirty="0" smtClean="0">
                <a:solidFill>
                  <a:schemeClr val="bg1"/>
                </a:solidFill>
                <a:latin typeface="Century Gothic" pitchFamily="34" charset="0"/>
              </a:rPr>
              <a:t>CONTENIDOS</a:t>
            </a:r>
            <a:endParaRPr lang="es-ES" sz="2800" b="1" dirty="0">
              <a:solidFill>
                <a:schemeClr val="bg1"/>
              </a:solidFill>
              <a:latin typeface="Century Gothic" pitchFamily="34" charset="0"/>
            </a:endParaRPr>
          </a:p>
        </p:txBody>
      </p:sp>
      <p:cxnSp>
        <p:nvCxnSpPr>
          <p:cNvPr id="10" name="9 Conector recto"/>
          <p:cNvCxnSpPr/>
          <p:nvPr/>
        </p:nvCxnSpPr>
        <p:spPr>
          <a:xfrm>
            <a:off x="1907704" y="836712"/>
            <a:ext cx="6684603" cy="1"/>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467544" y="1484785"/>
            <a:ext cx="8208912" cy="6986528"/>
          </a:xfrm>
          <a:prstGeom prst="rect">
            <a:avLst/>
          </a:prstGeom>
          <a:noFill/>
        </p:spPr>
        <p:txBody>
          <a:bodyPr wrap="square" numCol="2" spcCol="252000" rtlCol="0">
            <a:spAutoFit/>
          </a:bodyPr>
          <a:lstStyle/>
          <a:p>
            <a:pPr algn="just"/>
            <a:r>
              <a:rPr lang="es-ES" sz="1600" b="1" dirty="0" smtClean="0">
                <a:solidFill>
                  <a:srgbClr val="00B0F0"/>
                </a:solidFill>
                <a:latin typeface="Arial" pitchFamily="34" charset="0"/>
                <a:cs typeface="Arial" pitchFamily="34" charset="0"/>
              </a:rPr>
              <a:t>Url2pin</a:t>
            </a:r>
          </a:p>
          <a:p>
            <a:pPr algn="just"/>
            <a:r>
              <a:rPr lang="es-ES" sz="1600" dirty="0" smtClean="0">
                <a:latin typeface="Arial" pitchFamily="34" charset="0"/>
                <a:cs typeface="Arial" pitchFamily="34" charset="0"/>
              </a:rPr>
              <a:t>Puedes generar una imagen de tu página web y compartirlo en </a:t>
            </a:r>
            <a:r>
              <a:rPr lang="es-ES" sz="1600" b="1" dirty="0" err="1" smtClean="0">
                <a:latin typeface="Arial" pitchFamily="34" charset="0"/>
                <a:cs typeface="Arial" pitchFamily="34" charset="0"/>
              </a:rPr>
              <a:t>Pinterest</a:t>
            </a:r>
            <a:r>
              <a:rPr lang="es-ES" sz="1600" dirty="0" smtClean="0">
                <a:latin typeface="Arial" pitchFamily="34" charset="0"/>
                <a:cs typeface="Arial" pitchFamily="34" charset="0"/>
              </a:rPr>
              <a:t>. Introduce la URL de la página, y esta se convierte automáticamente en un pin.</a:t>
            </a:r>
          </a:p>
          <a:p>
            <a:pPr algn="just"/>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Pinsmatic</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Te permite generar en tus tableros de </a:t>
            </a:r>
            <a:r>
              <a:rPr lang="es-ES" sz="1600" b="1" dirty="0" err="1" smtClean="0">
                <a:latin typeface="Arial" pitchFamily="34" charset="0"/>
                <a:cs typeface="Arial" pitchFamily="34" charset="0"/>
              </a:rPr>
              <a:t>Pinterest</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fechas de calendario, páginas webs, lugares, enlaces perfiles de </a:t>
            </a:r>
            <a:r>
              <a:rPr lang="es-ES" sz="1600" dirty="0" err="1" smtClean="0">
                <a:latin typeface="Arial" pitchFamily="34" charset="0"/>
                <a:cs typeface="Arial" pitchFamily="34" charset="0"/>
              </a:rPr>
              <a:t>Twitter</a:t>
            </a:r>
            <a:r>
              <a:rPr lang="es-ES" sz="1600" dirty="0" smtClean="0">
                <a:latin typeface="Arial" pitchFamily="34" charset="0"/>
                <a:cs typeface="Arial" pitchFamily="34" charset="0"/>
              </a:rPr>
              <a:t>…</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Timing</a:t>
            </a:r>
            <a:r>
              <a:rPr lang="es-ES" sz="1600" b="1" dirty="0" smtClean="0">
                <a:solidFill>
                  <a:srgbClr val="00B0F0"/>
                </a:solidFill>
                <a:latin typeface="Arial" pitchFamily="34" charset="0"/>
                <a:cs typeface="Arial" pitchFamily="34" charset="0"/>
              </a:rPr>
              <a:t>+</a:t>
            </a:r>
          </a:p>
          <a:p>
            <a:r>
              <a:rPr lang="es-ES" sz="1600" dirty="0" smtClean="0">
                <a:latin typeface="Arial" pitchFamily="34" charset="0"/>
                <a:cs typeface="Arial" pitchFamily="34" charset="0"/>
              </a:rPr>
              <a:t>Herramienta que te</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informa cuál sería el mejor horario para realizar publicaciones y así, conseguir mayor impacto con tus contenidos.</a:t>
            </a: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endParaRPr lang="es-ES" sz="1600" dirty="0" smtClean="0">
              <a:latin typeface="Arial" pitchFamily="34" charset="0"/>
              <a:cs typeface="Arial" pitchFamily="34" charset="0"/>
            </a:endParaRPr>
          </a:p>
          <a:p>
            <a:r>
              <a:rPr lang="es-ES" sz="1600" b="1" dirty="0" smtClean="0">
                <a:solidFill>
                  <a:srgbClr val="00B0F0"/>
                </a:solidFill>
                <a:latin typeface="Arial" pitchFamily="34" charset="0"/>
                <a:cs typeface="Arial" pitchFamily="34" charset="0"/>
              </a:rPr>
              <a:t>Do Share</a:t>
            </a:r>
          </a:p>
          <a:p>
            <a:r>
              <a:rPr lang="es-ES" sz="1600" dirty="0" smtClean="0">
                <a:latin typeface="Arial" pitchFamily="34" charset="0"/>
                <a:cs typeface="Arial" pitchFamily="34" charset="0"/>
              </a:rPr>
              <a:t>Es una herramienta que nos permite</a:t>
            </a:r>
          </a:p>
          <a:p>
            <a:r>
              <a:rPr lang="es-ES" sz="1600" dirty="0" smtClean="0">
                <a:latin typeface="Arial" pitchFamily="34" charset="0"/>
                <a:cs typeface="Arial" pitchFamily="34" charset="0"/>
              </a:rPr>
              <a:t>programar los contenidos que queremos</a:t>
            </a:r>
          </a:p>
          <a:p>
            <a:r>
              <a:rPr lang="es-ES" sz="1600" dirty="0" smtClean="0">
                <a:latin typeface="Arial" pitchFamily="34" charset="0"/>
                <a:cs typeface="Arial" pitchFamily="34" charset="0"/>
              </a:rPr>
              <a:t>publicar en nuestras páginas. Con esta</a:t>
            </a:r>
          </a:p>
          <a:p>
            <a:r>
              <a:rPr lang="es-ES" sz="1600" dirty="0" smtClean="0">
                <a:latin typeface="Arial" pitchFamily="34" charset="0"/>
                <a:cs typeface="Arial" pitchFamily="34" charset="0"/>
              </a:rPr>
              <a:t>herramienta, nos ahorramos mucho</a:t>
            </a:r>
          </a:p>
          <a:p>
            <a:r>
              <a:rPr lang="es-ES" sz="1600" dirty="0" smtClean="0">
                <a:latin typeface="Arial" pitchFamily="34" charset="0"/>
                <a:cs typeface="Arial" pitchFamily="34" charset="0"/>
              </a:rPr>
              <a:t>tiempo, ya que solo tenemos que</a:t>
            </a:r>
          </a:p>
          <a:p>
            <a:r>
              <a:rPr lang="es-ES" sz="1600" dirty="0" smtClean="0">
                <a:latin typeface="Arial" pitchFamily="34" charset="0"/>
                <a:cs typeface="Arial" pitchFamily="34" charset="0"/>
              </a:rPr>
              <a:t>seleccionar en que horario queremos</a:t>
            </a:r>
          </a:p>
          <a:p>
            <a:r>
              <a:rPr lang="es-ES" sz="1600" dirty="0" smtClean="0">
                <a:latin typeface="Arial" pitchFamily="34" charset="0"/>
                <a:cs typeface="Arial" pitchFamily="34" charset="0"/>
              </a:rPr>
              <a:t>publicar y hasta seleccionar con qué</a:t>
            </a:r>
          </a:p>
          <a:p>
            <a:r>
              <a:rPr lang="es-ES" sz="1600" dirty="0" smtClean="0">
                <a:latin typeface="Arial" pitchFamily="34" charset="0"/>
                <a:cs typeface="Arial" pitchFamily="34" charset="0"/>
              </a:rPr>
              <a:t>círculo queremos compartir la información.</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Typic</a:t>
            </a:r>
            <a:r>
              <a:rPr lang="es-ES" sz="1600" b="1" dirty="0" smtClean="0">
                <a:solidFill>
                  <a:srgbClr val="00B0F0"/>
                </a:solidFill>
                <a:latin typeface="Arial" pitchFamily="34" charset="0"/>
                <a:cs typeface="Arial" pitchFamily="34" charset="0"/>
              </a:rPr>
              <a:t> PRO</a:t>
            </a:r>
          </a:p>
          <a:p>
            <a:r>
              <a:rPr lang="es-ES" sz="1600" dirty="0" smtClean="0">
                <a:latin typeface="Arial" pitchFamily="34" charset="0"/>
                <a:cs typeface="Arial" pitchFamily="34" charset="0"/>
              </a:rPr>
              <a:t>Puedes personalizar tus imágenes dándole un </a:t>
            </a:r>
            <a:r>
              <a:rPr lang="pt-BR" sz="1600" dirty="0" smtClean="0">
                <a:latin typeface="Arial" pitchFamily="34" charset="0"/>
                <a:cs typeface="Arial" pitchFamily="34" charset="0"/>
              </a:rPr>
              <a:t> toque especial agregando</a:t>
            </a:r>
          </a:p>
          <a:p>
            <a:r>
              <a:rPr lang="es-ES" sz="1600" dirty="0" smtClean="0">
                <a:latin typeface="Arial" pitchFamily="34" charset="0"/>
                <a:cs typeface="Arial" pitchFamily="34" charset="0"/>
              </a:rPr>
              <a:t>iconografía y tipografías.</a:t>
            </a:r>
          </a:p>
          <a:p>
            <a:endParaRPr lang="es-ES" sz="1600" dirty="0" smtClean="0">
              <a:latin typeface="Arial" pitchFamily="34" charset="0"/>
              <a:cs typeface="Arial" pitchFamily="34" charset="0"/>
            </a:endParaRPr>
          </a:p>
          <a:p>
            <a:r>
              <a:rPr lang="es-ES" sz="1600" b="1" dirty="0" err="1" smtClean="0">
                <a:solidFill>
                  <a:srgbClr val="00B0F0"/>
                </a:solidFill>
                <a:latin typeface="Arial" pitchFamily="34" charset="0"/>
                <a:cs typeface="Arial" pitchFamily="34" charset="0"/>
              </a:rPr>
              <a:t>Thinglink</a:t>
            </a:r>
            <a:endParaRPr lang="es-ES" sz="1600" b="1" dirty="0" smtClean="0">
              <a:solidFill>
                <a:srgbClr val="00B0F0"/>
              </a:solidFill>
              <a:latin typeface="Arial" pitchFamily="34" charset="0"/>
              <a:cs typeface="Arial" pitchFamily="34" charset="0"/>
            </a:endParaRPr>
          </a:p>
          <a:p>
            <a:r>
              <a:rPr lang="es-ES" sz="1600" dirty="0" smtClean="0">
                <a:latin typeface="Arial" pitchFamily="34" charset="0"/>
                <a:cs typeface="Arial" pitchFamily="34" charset="0"/>
              </a:rPr>
              <a:t>Crea contenidos interactivos para Internet</a:t>
            </a:r>
          </a:p>
          <a:p>
            <a:r>
              <a:rPr lang="es-ES" sz="1600" dirty="0" smtClean="0">
                <a:latin typeface="Arial" pitchFamily="34" charset="0"/>
                <a:cs typeface="Arial" pitchFamily="34" charset="0"/>
              </a:rPr>
              <a:t>y redes sociales.</a:t>
            </a:r>
          </a:p>
          <a:p>
            <a:endParaRPr lang="es-ES" sz="1600" dirty="0" smtClean="0">
              <a:latin typeface="Arial" pitchFamily="34" charset="0"/>
              <a:cs typeface="Arial" pitchFamily="34" charset="0"/>
            </a:endParaRPr>
          </a:p>
          <a:p>
            <a:endParaRPr lang="es-ES" dirty="0" smtClean="0"/>
          </a:p>
          <a:p>
            <a:endParaRPr lang="es-E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1671</TotalTime>
  <Words>1720</Words>
  <Application>Microsoft Office PowerPoint</Application>
  <PresentationFormat>Presentación en pantalla (4:3)</PresentationFormat>
  <Paragraphs>287</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carol</dc:creator>
  <cp:lastModifiedBy>carol</cp:lastModifiedBy>
  <cp:revision>7</cp:revision>
  <dcterms:created xsi:type="dcterms:W3CDTF">2014-10-27T17:20:15Z</dcterms:created>
  <dcterms:modified xsi:type="dcterms:W3CDTF">2015-06-18T13:28:52Z</dcterms:modified>
</cp:coreProperties>
</file>